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media/image2.jpeg" ContentType="image/jpeg"/>
  <Override PartName="/ppt/notesSlides/notesSlide3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ACA"/>
          </a:solidFill>
        </a:fill>
      </a:tcStyle>
    </a:wholeTbl>
    <a:band2H>
      <a:tcTxStyle b="def" i="def"/>
      <a:tcStyle>
        <a:tcBdr/>
        <a:fill>
          <a:solidFill>
            <a:srgbClr val="F2E7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5CB"/>
          </a:solidFill>
        </a:fill>
      </a:tcStyle>
    </a:wholeTbl>
    <a:band2H>
      <a:tcTxStyle b="def" i="def"/>
      <a:tcStyle>
        <a:tcBdr/>
        <a:fill>
          <a:solidFill>
            <a:srgbClr val="FAF3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1DE"/>
          </a:solidFill>
        </a:fill>
      </a:tcStyle>
    </a:wholeTbl>
    <a:band2H>
      <a:tcTxStyle b="def" i="def"/>
      <a:tcStyle>
        <a:tcBdr/>
        <a:fill>
          <a:solidFill>
            <a:srgbClr val="EFE9E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hape 3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hape 3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Systematic - There is a process, a “right” way to design and execute a research project.  We acquire a collection of tools for our research toolbox that we consistently use.  We don’t reinvent the wheel every time we begin a project.</a:t>
            </a:r>
          </a:p>
          <a:p>
            <a:pPr>
              <a:defRPr b="1"/>
            </a:pPr>
            <a:r>
              <a:t>Objective</a:t>
            </a:r>
            <a:r>
              <a:rPr b="0"/>
              <a:t> – we let the number, statistics, the “results” (qualitative) speak for themselves.</a:t>
            </a:r>
            <a:endParaRPr b="0"/>
          </a:p>
          <a:p>
            <a:pPr/>
            <a:r>
              <a:t>--We don’t spin or exaggerate the results simply to please the client or foster some agenda.</a:t>
            </a:r>
          </a:p>
          <a:p>
            <a:pPr/>
            <a:r>
              <a:t>--In the planning and execution of a study we don’t consciously bias it to get the answer we want.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hape 3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t>Target Audiences(s)</a:t>
            </a:r>
            <a:r>
              <a:rPr u="none"/>
              <a:t> – Primary, Secondary, Direct vs. Indirect </a:t>
            </a:r>
            <a:endParaRPr u="none"/>
          </a:p>
          <a:p>
            <a:pPr>
              <a:defRPr u="sng"/>
            </a:pPr>
            <a:r>
              <a:t>Forms of Communication</a:t>
            </a:r>
            <a:r>
              <a:rPr u="none"/>
              <a:t> – Adv, PR, PKG, Promotions, Direct Marketing</a:t>
            </a:r>
            <a:endParaRPr u="none"/>
          </a:p>
          <a:p>
            <a:pPr>
              <a:defRPr u="sng"/>
            </a:pPr>
            <a:r>
              <a:t>Message Strategy</a:t>
            </a:r>
            <a:r>
              <a:rPr u="none"/>
              <a:t> – What should we say about our product to each segment?  What wants and needs does our product meet? Positioning.</a:t>
            </a:r>
            <a:endParaRPr u="none"/>
          </a:p>
          <a:p>
            <a:pPr>
              <a:defRPr u="sng"/>
            </a:pPr>
            <a:r>
              <a:t>Media Strategy</a:t>
            </a:r>
            <a:r>
              <a:rPr u="none"/>
              <a:t> – Where are our target market members?  When and how do we reach them?</a:t>
            </a:r>
            <a:endParaRPr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hape 4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Company </a:t>
            </a:r>
            <a:r>
              <a:rPr b="0"/>
              <a:t>– you’ve already started on this part with the “meet the client” homework</a:t>
            </a:r>
            <a:endParaRPr b="0"/>
          </a:p>
          <a:p>
            <a:pPr>
              <a:defRPr b="1"/>
            </a:pPr>
            <a:r>
              <a:t>Climate</a:t>
            </a:r>
            <a:r>
              <a:rPr b="0"/>
              <a:t> – Social, Economic, Political, Technological, Environmental</a:t>
            </a:r>
            <a:endParaRPr b="0"/>
          </a:p>
          <a:p>
            <a:pPr>
              <a:defRPr b="1"/>
            </a:pPr>
            <a:r>
              <a:t>Collaborators</a:t>
            </a:r>
            <a:r>
              <a:rPr b="0"/>
              <a:t> – Suppliers, Distributors, Influencers, etc.</a:t>
            </a:r>
            <a:endParaRPr b="0"/>
          </a:p>
          <a:p>
            <a:pPr>
              <a:defRPr b="1"/>
            </a:pPr>
            <a:r>
              <a:t>Competitors </a:t>
            </a:r>
            <a:r>
              <a:rPr b="0"/>
              <a:t>– Primary, Secondary, Indirect</a:t>
            </a:r>
            <a:endParaRPr b="0"/>
          </a:p>
          <a:p>
            <a:pPr>
              <a:defRPr b="1"/>
            </a:pPr>
            <a:r>
              <a:t>Customers </a:t>
            </a:r>
            <a:r>
              <a:rPr b="0"/>
              <a:t> - Segment, size, need, decision making, attitudes, where are they now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3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12" name="Rectangle 8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" name="Oval 1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" name="Oval 11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" name="Oval 1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8" name="Title Text"/>
          <p:cNvSpPr txBox="1"/>
          <p:nvPr>
            <p:ph type="title"/>
          </p:nvPr>
        </p:nvSpPr>
        <p:spPr>
          <a:xfrm>
            <a:off x="1154954" y="2099733"/>
            <a:ext cx="8825660" cy="2677649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19" name="Body Level One…"/>
          <p:cNvSpPr txBox="1"/>
          <p:nvPr>
            <p:ph type="body" sz="quarter" idx="1"/>
          </p:nvPr>
        </p:nvSpPr>
        <p:spPr>
          <a:xfrm>
            <a:off x="1154954" y="4777380"/>
            <a:ext cx="8825660" cy="8614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cap="all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cap="all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cap="all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cap="all">
                <a:solidFill>
                  <a:srgbClr val="8AD0D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Rectangle 7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10520963" y="537054"/>
            <a:ext cx="498288" cy="523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7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160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1" name="Oval 14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2" name="Oval 15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3" name="Oval 16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4" name="Rectangle 7"/>
            <p:cNvSpPr/>
            <p:nvPr/>
          </p:nvSpPr>
          <p:spPr>
            <a:xfrm>
              <a:off x="5715000" y="402164"/>
              <a:ext cx="605525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5" name="Freeform 5"/>
            <p:cNvSpPr/>
            <p:nvPr/>
          </p:nvSpPr>
          <p:spPr>
            <a:xfrm rot="16200000">
              <a:off x="2230965" y="2801720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6" name="Freeform 5"/>
            <p:cNvSpPr/>
            <p:nvPr/>
          </p:nvSpPr>
          <p:spPr>
            <a:xfrm rot="15922489">
              <a:off x="3142074" y="1826076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7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69" name="Title Text"/>
          <p:cNvSpPr txBox="1"/>
          <p:nvPr>
            <p:ph type="title"/>
          </p:nvPr>
        </p:nvSpPr>
        <p:spPr>
          <a:xfrm>
            <a:off x="1154952" y="1298447"/>
            <a:ext cx="2793160" cy="159715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half" idx="1"/>
          </p:nvPr>
        </p:nvSpPr>
        <p:spPr>
          <a:xfrm>
            <a:off x="5779008" y="1447800"/>
            <a:ext cx="5195998" cy="4572000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Text Placeholder 3"/>
          <p:cNvSpPr/>
          <p:nvPr>
            <p:ph type="body" sz="quarter" idx="21"/>
          </p:nvPr>
        </p:nvSpPr>
        <p:spPr>
          <a:xfrm>
            <a:off x="1154952" y="3129279"/>
            <a:ext cx="2793160" cy="28956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>
                <a:solidFill>
                  <a:srgbClr val="8AD0D6"/>
                </a:solidFill>
              </a:defRPr>
            </a:pPr>
          </a:p>
        </p:txBody>
      </p:sp>
      <p:sp>
        <p:nvSpPr>
          <p:cNvPr id="172" name="Rectangle 12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7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180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1" name="Oval 14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2" name="Oval 15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3" name="Oval 16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4" name="Rectangle 7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5" name="Freeform 5"/>
            <p:cNvSpPr/>
            <p:nvPr/>
          </p:nvSpPr>
          <p:spPr>
            <a:xfrm rot="16200000">
              <a:off x="3297020" y="2801720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6" name="Freeform 5"/>
            <p:cNvSpPr/>
            <p:nvPr/>
          </p:nvSpPr>
          <p:spPr>
            <a:xfrm rot="15922489">
              <a:off x="4205183" y="1826076"/>
              <a:ext cx="3299407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7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89" name="Title Text"/>
          <p:cNvSpPr txBox="1"/>
          <p:nvPr>
            <p:ph type="title"/>
          </p:nvPr>
        </p:nvSpPr>
        <p:spPr>
          <a:xfrm>
            <a:off x="1153906" y="1693331"/>
            <a:ext cx="3860260" cy="1735669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0" name="Picture Placeholder 2"/>
          <p:cNvSpPr/>
          <p:nvPr>
            <p:ph type="pic" sz="quarter" idx="21"/>
          </p:nvPr>
        </p:nvSpPr>
        <p:spPr>
          <a:xfrm>
            <a:off x="6547870" y="1143000"/>
            <a:ext cx="3227194" cy="4572000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1" name="Body Level One…"/>
          <p:cNvSpPr txBox="1"/>
          <p:nvPr>
            <p:ph type="body" sz="quarter" idx="1"/>
          </p:nvPr>
        </p:nvSpPr>
        <p:spPr>
          <a:xfrm>
            <a:off x="1154954" y="3657600"/>
            <a:ext cx="3859214" cy="1371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8AD0D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Rectangle 12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16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200" name="Rectangle 10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1" name="Oval 13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2" name="Oval 14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3" name="Oval 15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4" name="Freeform 5"/>
            <p:cNvSpPr/>
            <p:nvPr/>
          </p:nvSpPr>
          <p:spPr>
            <a:xfrm rot="10371525">
              <a:off x="265355" y="4438251"/>
              <a:ext cx="3299407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5" name="Freeform 5"/>
            <p:cNvSpPr/>
            <p:nvPr/>
          </p:nvSpPr>
          <p:spPr>
            <a:xfrm rot="10800000">
              <a:off x="461094" y="321129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6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8" name="Title Text"/>
          <p:cNvSpPr txBox="1"/>
          <p:nvPr>
            <p:ph type="title"/>
          </p:nvPr>
        </p:nvSpPr>
        <p:spPr>
          <a:xfrm>
            <a:off x="1154957" y="4969926"/>
            <a:ext cx="8825657" cy="566739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209" name="Picture Placeholder 2"/>
          <p:cNvSpPr/>
          <p:nvPr>
            <p:ph type="pic" sz="half" idx="21"/>
          </p:nvPr>
        </p:nvSpPr>
        <p:spPr>
          <a:xfrm>
            <a:off x="1154954" y="685800"/>
            <a:ext cx="8825660" cy="3429000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0" name="Body Level One…"/>
          <p:cNvSpPr txBox="1"/>
          <p:nvPr>
            <p:ph type="body" sz="quarter" idx="1"/>
          </p:nvPr>
        </p:nvSpPr>
        <p:spPr>
          <a:xfrm>
            <a:off x="1154957" y="5536665"/>
            <a:ext cx="8825656" cy="49371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1200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1200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1200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1200">
                <a:solidFill>
                  <a:srgbClr val="8AD0D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Rectangle 1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15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219" name="Rectangle 9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0" name="Oval 12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1" name="Oval 13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2" name="Oval 14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3" name="Freeform 5"/>
            <p:cNvSpPr/>
            <p:nvPr/>
          </p:nvSpPr>
          <p:spPr>
            <a:xfrm>
              <a:off x="457200" y="2801318"/>
              <a:ext cx="11277601" cy="360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97"/>
                  </a:lnTo>
                  <a:lnTo>
                    <a:pt x="21600" y="21600"/>
                  </a:lnTo>
                  <a:lnTo>
                    <a:pt x="21600" y="11"/>
                  </a:lnTo>
                  <a:lnTo>
                    <a:pt x="21110" y="247"/>
                  </a:lnTo>
                  <a:lnTo>
                    <a:pt x="20622" y="476"/>
                  </a:lnTo>
                  <a:lnTo>
                    <a:pt x="20131" y="696"/>
                  </a:lnTo>
                  <a:lnTo>
                    <a:pt x="19639" y="886"/>
                  </a:lnTo>
                  <a:lnTo>
                    <a:pt x="19148" y="1076"/>
                  </a:lnTo>
                  <a:lnTo>
                    <a:pt x="18656" y="1256"/>
                  </a:lnTo>
                  <a:lnTo>
                    <a:pt x="18170" y="1408"/>
                  </a:lnTo>
                  <a:lnTo>
                    <a:pt x="17677" y="1552"/>
                  </a:lnTo>
                  <a:lnTo>
                    <a:pt x="17187" y="1685"/>
                  </a:lnTo>
                  <a:lnTo>
                    <a:pt x="16705" y="1800"/>
                  </a:lnTo>
                  <a:lnTo>
                    <a:pt x="16217" y="1914"/>
                  </a:lnTo>
                  <a:lnTo>
                    <a:pt x="15736" y="2009"/>
                  </a:lnTo>
                  <a:lnTo>
                    <a:pt x="15254" y="2085"/>
                  </a:lnTo>
                  <a:lnTo>
                    <a:pt x="14774" y="2161"/>
                  </a:lnTo>
                  <a:lnTo>
                    <a:pt x="14299" y="2226"/>
                  </a:lnTo>
                  <a:lnTo>
                    <a:pt x="13828" y="2275"/>
                  </a:lnTo>
                  <a:lnTo>
                    <a:pt x="13357" y="2313"/>
                  </a:lnTo>
                  <a:lnTo>
                    <a:pt x="12891" y="2351"/>
                  </a:lnTo>
                  <a:lnTo>
                    <a:pt x="11971" y="2389"/>
                  </a:lnTo>
                  <a:lnTo>
                    <a:pt x="11517" y="2398"/>
                  </a:lnTo>
                  <a:lnTo>
                    <a:pt x="11068" y="2389"/>
                  </a:lnTo>
                  <a:lnTo>
                    <a:pt x="10623" y="2389"/>
                  </a:lnTo>
                  <a:lnTo>
                    <a:pt x="10182" y="2370"/>
                  </a:lnTo>
                  <a:lnTo>
                    <a:pt x="9750" y="2340"/>
                  </a:lnTo>
                  <a:lnTo>
                    <a:pt x="9323" y="2313"/>
                  </a:lnTo>
                  <a:lnTo>
                    <a:pt x="8904" y="2283"/>
                  </a:lnTo>
                  <a:lnTo>
                    <a:pt x="8487" y="2237"/>
                  </a:lnTo>
                  <a:lnTo>
                    <a:pt x="8076" y="2188"/>
                  </a:lnTo>
                  <a:lnTo>
                    <a:pt x="7674" y="2142"/>
                  </a:lnTo>
                  <a:lnTo>
                    <a:pt x="6890" y="2017"/>
                  </a:lnTo>
                  <a:lnTo>
                    <a:pt x="6139" y="1884"/>
                  </a:lnTo>
                  <a:lnTo>
                    <a:pt x="5417" y="1742"/>
                  </a:lnTo>
                  <a:lnTo>
                    <a:pt x="4735" y="1590"/>
                  </a:lnTo>
                  <a:lnTo>
                    <a:pt x="4082" y="1427"/>
                  </a:lnTo>
                  <a:lnTo>
                    <a:pt x="3478" y="1256"/>
                  </a:lnTo>
                  <a:lnTo>
                    <a:pt x="2910" y="1085"/>
                  </a:lnTo>
                  <a:lnTo>
                    <a:pt x="2387" y="913"/>
                  </a:lnTo>
                  <a:lnTo>
                    <a:pt x="1907" y="753"/>
                  </a:lnTo>
                  <a:lnTo>
                    <a:pt x="1482" y="601"/>
                  </a:lnTo>
                  <a:lnTo>
                    <a:pt x="1097" y="457"/>
                  </a:lnTo>
                  <a:lnTo>
                    <a:pt x="773" y="334"/>
                  </a:lnTo>
                  <a:lnTo>
                    <a:pt x="501" y="220"/>
                  </a:lnTo>
                  <a:lnTo>
                    <a:pt x="127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4" name="Freeform 5"/>
            <p:cNvSpPr/>
            <p:nvPr/>
          </p:nvSpPr>
          <p:spPr>
            <a:xfrm rot="21010067">
              <a:off x="8492539" y="2714873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5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27" name="Title Text"/>
          <p:cNvSpPr txBox="1"/>
          <p:nvPr>
            <p:ph type="title"/>
          </p:nvPr>
        </p:nvSpPr>
        <p:spPr>
          <a:xfrm>
            <a:off x="1154954" y="1060703"/>
            <a:ext cx="8833105" cy="1371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28" name="Body Level One…"/>
          <p:cNvSpPr txBox="1"/>
          <p:nvPr>
            <p:ph type="body" sz="half" idx="1"/>
          </p:nvPr>
        </p:nvSpPr>
        <p:spPr>
          <a:xfrm>
            <a:off x="1152144" y="3547871"/>
            <a:ext cx="8825659" cy="2478025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Rectangle 1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6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237" name="Rectangle 15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8" name="Oval 17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9" name="Oval 18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0" name="Oval 19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1" name="Freeform 5"/>
            <p:cNvSpPr/>
            <p:nvPr/>
          </p:nvSpPr>
          <p:spPr>
            <a:xfrm rot="21010067">
              <a:off x="8492539" y="41851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2" name="Freeform 5"/>
            <p:cNvSpPr/>
            <p:nvPr/>
          </p:nvSpPr>
          <p:spPr>
            <a:xfrm>
              <a:off x="457200" y="4241800"/>
              <a:ext cx="11277601" cy="233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6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3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45" name="TextBox 11"/>
          <p:cNvSpPr txBox="1"/>
          <p:nvPr/>
        </p:nvSpPr>
        <p:spPr>
          <a:xfrm>
            <a:off x="944014" y="596767"/>
            <a:ext cx="710473" cy="1448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9600">
                <a:solidFill>
                  <a:srgbClr val="8AD0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246" name="TextBox 14"/>
          <p:cNvSpPr txBox="1"/>
          <p:nvPr/>
        </p:nvSpPr>
        <p:spPr>
          <a:xfrm>
            <a:off x="9760782" y="2629299"/>
            <a:ext cx="710473" cy="1448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9600">
                <a:solidFill>
                  <a:srgbClr val="8AD0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247" name="Title Text"/>
          <p:cNvSpPr txBox="1"/>
          <p:nvPr>
            <p:ph type="title"/>
          </p:nvPr>
        </p:nvSpPr>
        <p:spPr>
          <a:xfrm>
            <a:off x="1574800" y="980516"/>
            <a:ext cx="8460984" cy="2698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48" name="Body Level One…"/>
          <p:cNvSpPr txBox="1"/>
          <p:nvPr>
            <p:ph type="body" sz="quarter" idx="1"/>
          </p:nvPr>
        </p:nvSpPr>
        <p:spPr>
          <a:xfrm>
            <a:off x="1945944" y="3679987"/>
            <a:ext cx="7725773" cy="34217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small" sz="1400">
                <a:solidFill>
                  <a:srgbClr val="8AD0D6"/>
                </a:solidFill>
              </a:defRPr>
            </a:lvl1pPr>
            <a:lvl2pPr marL="707231" indent="-250031">
              <a:buClrTx/>
              <a:defRPr cap="small" sz="1400">
                <a:solidFill>
                  <a:srgbClr val="8AD0D6"/>
                </a:solidFill>
              </a:defRPr>
            </a:lvl2pPr>
            <a:lvl3pPr marL="1143000" indent="-228600">
              <a:buClrTx/>
              <a:defRPr cap="small" sz="1400">
                <a:solidFill>
                  <a:srgbClr val="8AD0D6"/>
                </a:solidFill>
              </a:defRPr>
            </a:lvl3pPr>
            <a:lvl4pPr marL="1638300" indent="-266700">
              <a:buClrTx/>
              <a:defRPr cap="small" sz="1400">
                <a:solidFill>
                  <a:srgbClr val="8AD0D6"/>
                </a:solidFill>
              </a:defRPr>
            </a:lvl4pPr>
            <a:lvl5pPr marL="2095500" indent="-266700">
              <a:buClrTx/>
              <a:defRPr cap="small" sz="1400">
                <a:solidFill>
                  <a:srgbClr val="8AD0D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" name="Text Placeholder 3"/>
          <p:cNvSpPr/>
          <p:nvPr>
            <p:ph type="body" sz="quarter" idx="21"/>
          </p:nvPr>
        </p:nvSpPr>
        <p:spPr>
          <a:xfrm>
            <a:off x="1154954" y="5029198"/>
            <a:ext cx="8825659" cy="997859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250" name="Rectangle 22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15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258" name="Rectangle 10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9" name="Oval 12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" name="Oval 13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1" name="Oval 14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2" name="Freeform 5"/>
            <p:cNvSpPr/>
            <p:nvPr/>
          </p:nvSpPr>
          <p:spPr>
            <a:xfrm rot="21010067">
              <a:off x="8492539" y="4193582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" name="Freeform 5"/>
            <p:cNvSpPr/>
            <p:nvPr/>
          </p:nvSpPr>
          <p:spPr>
            <a:xfrm>
              <a:off x="457200" y="4241800"/>
              <a:ext cx="11277601" cy="233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6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4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66" name="Title Text"/>
          <p:cNvSpPr txBox="1"/>
          <p:nvPr>
            <p:ph type="title"/>
          </p:nvPr>
        </p:nvSpPr>
        <p:spPr>
          <a:xfrm>
            <a:off x="1154954" y="2373525"/>
            <a:ext cx="8865624" cy="181965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67" name="Body Level One…"/>
          <p:cNvSpPr txBox="1"/>
          <p:nvPr>
            <p:ph type="body" sz="quarter" idx="1"/>
          </p:nvPr>
        </p:nvSpPr>
        <p:spPr>
          <a:xfrm>
            <a:off x="1154954" y="5029200"/>
            <a:ext cx="882565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Rectangle 9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roup 1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276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7" name="Oval 2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" name="Oval 22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9" name="Oval 19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" name="Freeform 5"/>
            <p:cNvSpPr/>
            <p:nvPr/>
          </p:nvSpPr>
          <p:spPr>
            <a:xfrm rot="21010067">
              <a:off x="8492539" y="1797516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1" name="Freeform 5"/>
            <p:cNvSpPr/>
            <p:nvPr/>
          </p:nvSpPr>
          <p:spPr>
            <a:xfrm>
              <a:off x="461094" y="1866404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2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4" name="Rectangle 2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85" name="Title Text"/>
          <p:cNvSpPr txBox="1"/>
          <p:nvPr>
            <p:ph type="title"/>
          </p:nvPr>
        </p:nvSpPr>
        <p:spPr>
          <a:xfrm>
            <a:off x="1154954" y="973667"/>
            <a:ext cx="8825659" cy="7069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86" name="Body Level One…"/>
          <p:cNvSpPr txBox="1"/>
          <p:nvPr>
            <p:ph type="body" sz="quarter" idx="1"/>
          </p:nvPr>
        </p:nvSpPr>
        <p:spPr>
          <a:xfrm>
            <a:off x="1154954" y="2603500"/>
            <a:ext cx="3129168" cy="57626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Text Placeholder 3"/>
          <p:cNvSpPr/>
          <p:nvPr>
            <p:ph type="body" sz="quarter" idx="21"/>
          </p:nvPr>
        </p:nvSpPr>
        <p:spPr>
          <a:xfrm>
            <a:off x="1154953" y="3179764"/>
            <a:ext cx="3129170" cy="2847291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288" name="Text Placeholder 4"/>
          <p:cNvSpPr/>
          <p:nvPr>
            <p:ph type="body" sz="quarter" idx="22"/>
          </p:nvPr>
        </p:nvSpPr>
        <p:spPr>
          <a:xfrm>
            <a:off x="4512721" y="2603500"/>
            <a:ext cx="3145381" cy="576261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289" name="Text Placeholder 3"/>
          <p:cNvSpPr/>
          <p:nvPr>
            <p:ph type="body" sz="quarter" idx="23"/>
          </p:nvPr>
        </p:nvSpPr>
        <p:spPr>
          <a:xfrm>
            <a:off x="4512721" y="3179764"/>
            <a:ext cx="3145381" cy="2847291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290" name="Text Placeholder 4"/>
          <p:cNvSpPr/>
          <p:nvPr>
            <p:ph type="body" sz="quarter" idx="24"/>
          </p:nvPr>
        </p:nvSpPr>
        <p:spPr>
          <a:xfrm>
            <a:off x="7886700" y="2595031"/>
            <a:ext cx="3161029" cy="58473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291" name="Text Placeholder 3"/>
          <p:cNvSpPr/>
          <p:nvPr>
            <p:ph type="body" sz="quarter" idx="25"/>
          </p:nvPr>
        </p:nvSpPr>
        <p:spPr>
          <a:xfrm>
            <a:off x="7886700" y="3179764"/>
            <a:ext cx="3161029" cy="2847291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292" name="Straight Connector 16"/>
          <p:cNvSpPr/>
          <p:nvPr/>
        </p:nvSpPr>
        <p:spPr>
          <a:xfrm>
            <a:off x="4384991" y="2603499"/>
            <a:ext cx="32564" cy="3423555"/>
          </a:xfrm>
          <a:prstGeom prst="line">
            <a:avLst/>
          </a:prstGeom>
          <a:ln w="12700" cap="rnd">
            <a:solidFill>
              <a:srgbClr val="000000">
                <a:alpha val="4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3" name="Straight Connector 17"/>
          <p:cNvSpPr/>
          <p:nvPr/>
        </p:nvSpPr>
        <p:spPr>
          <a:xfrm>
            <a:off x="7775823" y="2603500"/>
            <a:ext cx="1" cy="3423554"/>
          </a:xfrm>
          <a:prstGeom prst="line">
            <a:avLst/>
          </a:prstGeom>
          <a:ln w="12700" cap="rnd">
            <a:solidFill>
              <a:srgbClr val="000000">
                <a:alpha val="4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roup 1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301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2" name="Oval 2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Oval 22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4" name="Oval 19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Freeform 5"/>
            <p:cNvSpPr/>
            <p:nvPr/>
          </p:nvSpPr>
          <p:spPr>
            <a:xfrm rot="21010067">
              <a:off x="8492539" y="1797516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6" name="Freeform 5"/>
            <p:cNvSpPr/>
            <p:nvPr/>
          </p:nvSpPr>
          <p:spPr>
            <a:xfrm>
              <a:off x="461094" y="1866404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7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09" name="Rectangle 2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10" name="Title Text"/>
          <p:cNvSpPr txBox="1"/>
          <p:nvPr>
            <p:ph type="title"/>
          </p:nvPr>
        </p:nvSpPr>
        <p:spPr>
          <a:xfrm>
            <a:off x="1154954" y="973667"/>
            <a:ext cx="8825659" cy="7069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11" name="Body Level One…"/>
          <p:cNvSpPr txBox="1"/>
          <p:nvPr>
            <p:ph type="body" sz="quarter" idx="1"/>
          </p:nvPr>
        </p:nvSpPr>
        <p:spPr>
          <a:xfrm>
            <a:off x="1154954" y="4532845"/>
            <a:ext cx="3050439" cy="57626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Picture Placeholder 2"/>
          <p:cNvSpPr/>
          <p:nvPr>
            <p:ph type="pic" sz="quarter" idx="21"/>
          </p:nvPr>
        </p:nvSpPr>
        <p:spPr>
          <a:xfrm>
            <a:off x="1334551" y="2610916"/>
            <a:ext cx="2691243" cy="1584095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13" name="Text Placeholder 3"/>
          <p:cNvSpPr/>
          <p:nvPr>
            <p:ph type="body" sz="quarter" idx="22"/>
          </p:nvPr>
        </p:nvSpPr>
        <p:spPr>
          <a:xfrm>
            <a:off x="1154954" y="5109107"/>
            <a:ext cx="3050439" cy="9179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314" name="Text Placeholder 4"/>
          <p:cNvSpPr/>
          <p:nvPr>
            <p:ph type="body" sz="quarter" idx="23"/>
          </p:nvPr>
        </p:nvSpPr>
        <p:spPr>
          <a:xfrm>
            <a:off x="4568864" y="4532841"/>
            <a:ext cx="3050439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315" name="Picture Placeholder 2"/>
          <p:cNvSpPr/>
          <p:nvPr>
            <p:ph type="pic" sz="quarter" idx="24"/>
          </p:nvPr>
        </p:nvSpPr>
        <p:spPr>
          <a:xfrm>
            <a:off x="4748462" y="2603500"/>
            <a:ext cx="2691243" cy="1591511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16" name="Text Placeholder 3"/>
          <p:cNvSpPr/>
          <p:nvPr>
            <p:ph type="body" sz="quarter" idx="25"/>
          </p:nvPr>
        </p:nvSpPr>
        <p:spPr>
          <a:xfrm>
            <a:off x="4568864" y="5109107"/>
            <a:ext cx="3050439" cy="91257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317" name="Text Placeholder 4"/>
          <p:cNvSpPr/>
          <p:nvPr>
            <p:ph type="body" sz="quarter" idx="26"/>
          </p:nvPr>
        </p:nvSpPr>
        <p:spPr>
          <a:xfrm>
            <a:off x="7983432" y="4532841"/>
            <a:ext cx="3050439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318" name="Picture Placeholder 2"/>
          <p:cNvSpPr/>
          <p:nvPr>
            <p:ph type="pic" sz="quarter" idx="27"/>
          </p:nvPr>
        </p:nvSpPr>
        <p:spPr>
          <a:xfrm>
            <a:off x="8163031" y="2603500"/>
            <a:ext cx="2691243" cy="1591511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19" name="Text Placeholder 3"/>
          <p:cNvSpPr/>
          <p:nvPr>
            <p:ph type="body" sz="quarter" idx="28"/>
          </p:nvPr>
        </p:nvSpPr>
        <p:spPr>
          <a:xfrm>
            <a:off x="7983432" y="5109107"/>
            <a:ext cx="3050439" cy="91794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320" name="Straight Connector 16"/>
          <p:cNvSpPr/>
          <p:nvPr/>
        </p:nvSpPr>
        <p:spPr>
          <a:xfrm>
            <a:off x="4384244" y="2603500"/>
            <a:ext cx="3" cy="3461812"/>
          </a:xfrm>
          <a:prstGeom prst="line">
            <a:avLst/>
          </a:prstGeom>
          <a:ln w="12700" cap="rnd">
            <a:solidFill>
              <a:srgbClr val="000000">
                <a:alpha val="4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1" name="Straight Connector 17"/>
          <p:cNvSpPr/>
          <p:nvPr/>
        </p:nvSpPr>
        <p:spPr>
          <a:xfrm>
            <a:off x="7807352" y="2603500"/>
            <a:ext cx="1" cy="3461812"/>
          </a:xfrm>
          <a:prstGeom prst="line">
            <a:avLst/>
          </a:prstGeom>
          <a:ln w="12700" cap="rnd">
            <a:solidFill>
              <a:srgbClr val="000000">
                <a:alpha val="4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3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28" name="Rectangle 8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" name="Oval 1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" name="Oval 11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" name="Oval 1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4" name="Title Text"/>
          <p:cNvSpPr txBox="1"/>
          <p:nvPr>
            <p:ph type="title"/>
          </p:nvPr>
        </p:nvSpPr>
        <p:spPr>
          <a:xfrm>
            <a:off x="1154954" y="2099733"/>
            <a:ext cx="8825660" cy="2677649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5400">
                <a:solidFill>
                  <a:srgbClr val="1E515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1154954" y="4777380"/>
            <a:ext cx="8825660" cy="8614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F7F7F7"/>
                </a:solidFill>
              </a:defRPr>
            </a:lvl1pPr>
            <a:lvl2pPr marL="0" indent="457200">
              <a:buClrTx/>
              <a:buSzTx/>
              <a:buNone/>
              <a:defRPr cap="all">
                <a:solidFill>
                  <a:srgbClr val="F7F7F7"/>
                </a:solidFill>
              </a:defRPr>
            </a:lvl2pPr>
            <a:lvl3pPr marL="0" indent="914400">
              <a:buClrTx/>
              <a:buSzTx/>
              <a:buNone/>
              <a:defRPr cap="all">
                <a:solidFill>
                  <a:srgbClr val="F7F7F7"/>
                </a:solidFill>
              </a:defRPr>
            </a:lvl3pPr>
            <a:lvl4pPr marL="0" indent="1371600">
              <a:buClrTx/>
              <a:buSzTx/>
              <a:buNone/>
              <a:defRPr cap="all">
                <a:solidFill>
                  <a:srgbClr val="F7F7F7"/>
                </a:solidFill>
              </a:defRPr>
            </a:lvl4pPr>
            <a:lvl5pPr marL="0" indent="1828800">
              <a:buClrTx/>
              <a:buSzTx/>
              <a:buNone/>
              <a:defRPr cap="all">
                <a:solidFill>
                  <a:srgbClr val="F7F7F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Rectangle 7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xfrm>
            <a:off x="10520963" y="537054"/>
            <a:ext cx="498288" cy="523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44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5" name="Oval 2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" name="Oval 22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" name="Oval 19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8" name="Freeform 5"/>
            <p:cNvSpPr/>
            <p:nvPr/>
          </p:nvSpPr>
          <p:spPr>
            <a:xfrm rot="21010067">
              <a:off x="8492539" y="1797516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9" name="Freeform 5"/>
            <p:cNvSpPr/>
            <p:nvPr/>
          </p:nvSpPr>
          <p:spPr>
            <a:xfrm>
              <a:off x="461094" y="1866404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2" name="Rectangle 2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1154954" y="973668"/>
            <a:ext cx="8825659" cy="70696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half" idx="1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0">
    <p:bg>
      <p:bgPr>
        <a:solidFill>
          <a:srgbClr val="1E51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1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62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3" name="Oval 2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4" name="Oval 22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" name="Oval 19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6" name="Freeform 5"/>
            <p:cNvSpPr/>
            <p:nvPr/>
          </p:nvSpPr>
          <p:spPr>
            <a:xfrm rot="21010067">
              <a:off x="8492539" y="1797516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7" name="Freeform 5"/>
            <p:cNvSpPr/>
            <p:nvPr/>
          </p:nvSpPr>
          <p:spPr>
            <a:xfrm>
              <a:off x="461094" y="1866404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8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70" name="Rectangle 2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1154954" y="973668"/>
            <a:ext cx="8825659" cy="70696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1E515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half" idx="1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16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80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1" name="Oval 13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" name="Oval 14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" name="Oval 15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4" name="Rectangle 8"/>
            <p:cNvSpPr/>
            <p:nvPr/>
          </p:nvSpPr>
          <p:spPr>
            <a:xfrm>
              <a:off x="7291388" y="402164"/>
              <a:ext cx="44788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5" name="Freeform 5"/>
            <p:cNvSpPr/>
            <p:nvPr/>
          </p:nvSpPr>
          <p:spPr>
            <a:xfrm rot="15922489">
              <a:off x="4699941" y="1826076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6" name="Freeform 5"/>
            <p:cNvSpPr/>
            <p:nvPr/>
          </p:nvSpPr>
          <p:spPr>
            <a:xfrm rot="16200000">
              <a:off x="3788832" y="2801720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7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9" name="Title Text"/>
          <p:cNvSpPr txBox="1"/>
          <p:nvPr>
            <p:ph type="title"/>
          </p:nvPr>
        </p:nvSpPr>
        <p:spPr>
          <a:xfrm>
            <a:off x="1154955" y="2679192"/>
            <a:ext cx="4343401" cy="228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sz="quarter" idx="1"/>
          </p:nvPr>
        </p:nvSpPr>
        <p:spPr>
          <a:xfrm>
            <a:off x="6894576" y="2679192"/>
            <a:ext cx="3758185" cy="228600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Rectangle 9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99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0" name="Oval 2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1" name="Oval 22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2" name="Oval 19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3" name="Freeform 5"/>
            <p:cNvSpPr/>
            <p:nvPr/>
          </p:nvSpPr>
          <p:spPr>
            <a:xfrm rot="21010067">
              <a:off x="8492539" y="1797516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4" name="Freeform 5"/>
            <p:cNvSpPr/>
            <p:nvPr/>
          </p:nvSpPr>
          <p:spPr>
            <a:xfrm>
              <a:off x="461094" y="1866404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5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7" name="Rectangle 2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1154952" y="969263"/>
            <a:ext cx="8825660" cy="70408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quarter" idx="1"/>
          </p:nvPr>
        </p:nvSpPr>
        <p:spPr>
          <a:xfrm>
            <a:off x="1154954" y="2603500"/>
            <a:ext cx="4828033" cy="341630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117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8" name="Oval 2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9" name="Oval 22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0" name="Oval 19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1" name="Freeform 5"/>
            <p:cNvSpPr/>
            <p:nvPr/>
          </p:nvSpPr>
          <p:spPr>
            <a:xfrm rot="21010067">
              <a:off x="8492539" y="1797516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2" name="Freeform 5"/>
            <p:cNvSpPr/>
            <p:nvPr/>
          </p:nvSpPr>
          <p:spPr>
            <a:xfrm>
              <a:off x="461094" y="1866404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3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25" name="Rectangle 2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6" name="Title Text"/>
          <p:cNvSpPr txBox="1"/>
          <p:nvPr>
            <p:ph type="title"/>
          </p:nvPr>
        </p:nvSpPr>
        <p:spPr>
          <a:xfrm>
            <a:off x="1154954" y="969263"/>
            <a:ext cx="8825659" cy="70408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154954" y="2606039"/>
            <a:ext cx="4828033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Text Placeholder 4"/>
          <p:cNvSpPr/>
          <p:nvPr>
            <p:ph type="body" sz="quarter" idx="21"/>
          </p:nvPr>
        </p:nvSpPr>
        <p:spPr>
          <a:xfrm>
            <a:off x="6208776" y="2606039"/>
            <a:ext cx="4828033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136" name="Rectangle 1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7" name="Oval 20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8" name="Oval 22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9" name="Oval 19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0" name="Freeform 5"/>
            <p:cNvSpPr/>
            <p:nvPr/>
          </p:nvSpPr>
          <p:spPr>
            <a:xfrm rot="21010067">
              <a:off x="8492539" y="1797516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1" name="Freeform 5"/>
            <p:cNvSpPr/>
            <p:nvPr/>
          </p:nvSpPr>
          <p:spPr>
            <a:xfrm>
              <a:off x="461094" y="1866404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2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44" name="Rectangle 2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" name="Title Text"/>
          <p:cNvSpPr txBox="1"/>
          <p:nvPr>
            <p:ph type="title"/>
          </p:nvPr>
        </p:nvSpPr>
        <p:spPr>
          <a:xfrm>
            <a:off x="1152144" y="969263"/>
            <a:ext cx="8825659" cy="70408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0522496" y="540176"/>
            <a:ext cx="498287" cy="5232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hyperlink" Target="https://www.techtimes.com/articles/279304/20220818/mark-zuckerbergs-metaverse-selfie-criticized-heres-why-twitter-users-bash.htm" TargetMode="External"/><Relationship Id="rId4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3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7.png"/><Relationship Id="rId4" Type="http://schemas.openxmlformats.org/officeDocument/2006/relationships/image" Target="../media/image28.png"/><Relationship Id="rId5" Type="http://schemas.openxmlformats.org/officeDocument/2006/relationships/image" Target="../media/image38.png"/><Relationship Id="rId6" Type="http://schemas.openxmlformats.org/officeDocument/2006/relationships/image" Target="../media/image31.png"/><Relationship Id="rId7" Type="http://schemas.openxmlformats.org/officeDocument/2006/relationships/image" Target="../media/image3.gif"/><Relationship Id="rId8" Type="http://schemas.openxmlformats.org/officeDocument/2006/relationships/image" Target="../media/image4.g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2" name="Rectangle 9"/>
          <p:cNvSpPr/>
          <p:nvPr/>
        </p:nvSpPr>
        <p:spPr>
          <a:xfrm>
            <a:off x="11017539" y="467396"/>
            <a:ext cx="695830" cy="591911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3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4" name="Title 1"/>
          <p:cNvSpPr txBox="1"/>
          <p:nvPr>
            <p:ph type="title"/>
          </p:nvPr>
        </p:nvSpPr>
        <p:spPr>
          <a:xfrm>
            <a:off x="1154954" y="1293845"/>
            <a:ext cx="9154802" cy="268125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Advertising Situation Analysis</a:t>
            </a:r>
          </a:p>
        </p:txBody>
      </p:sp>
      <p:sp>
        <p:nvSpPr>
          <p:cNvPr id="335" name="Subtitle 2"/>
          <p:cNvSpPr txBox="1"/>
          <p:nvPr>
            <p:ph type="body" sz="quarter" idx="1"/>
          </p:nvPr>
        </p:nvSpPr>
        <p:spPr>
          <a:xfrm>
            <a:off x="1154954" y="4098730"/>
            <a:ext cx="9154802" cy="1476571"/>
          </a:xfrm>
          <a:prstGeom prst="rect">
            <a:avLst/>
          </a:prstGeom>
        </p:spPr>
        <p:txBody>
          <a:bodyPr/>
          <a:lstStyle/>
          <a:p>
            <a:pPr algn="ctr">
              <a:defRPr sz="1600">
                <a:solidFill>
                  <a:srgbClr val="FFFFFF"/>
                </a:solidFill>
              </a:defRPr>
            </a:pPr>
            <a:r>
              <a:t>Starting your research project</a:t>
            </a:r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t>ADVT 340R – Fall 2022</a:t>
            </a:r>
          </a:p>
        </p:txBody>
      </p:sp>
      <p:sp>
        <p:nvSpPr>
          <p:cNvPr id="336" name="https://twitter.com/Kevin_VOLone/status/1563933604849356801"/>
          <p:cNvSpPr txBox="1"/>
          <p:nvPr/>
        </p:nvSpPr>
        <p:spPr>
          <a:xfrm>
            <a:off x="2381665" y="1137210"/>
            <a:ext cx="709686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https://twitter.com/Kevin_VOLone/status/1563933604849356801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4" name="Oval 10"/>
          <p:cNvSpPr/>
          <p:nvPr/>
        </p:nvSpPr>
        <p:spPr>
          <a:xfrm>
            <a:off x="8761411" y="1828800"/>
            <a:ext cx="2819401" cy="2819400"/>
          </a:xfrm>
          <a:prstGeom prst="ellipse">
            <a:avLst/>
          </a:prstGeom>
          <a:gradFill>
            <a:gsLst>
              <a:gs pos="0">
                <a:schemeClr val="accent5">
                  <a:alpha val="7000"/>
                </a:schemeClr>
              </a:gs>
              <a:gs pos="36000">
                <a:schemeClr val="accent5">
                  <a:alpha val="6000"/>
                </a:schemeClr>
              </a:gs>
              <a:gs pos="69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5" name="Oval 12"/>
          <p:cNvSpPr/>
          <p:nvPr/>
        </p:nvSpPr>
        <p:spPr>
          <a:xfrm>
            <a:off x="8761411" y="5870954"/>
            <a:ext cx="990601" cy="990601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66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6" name="Oval 14"/>
          <p:cNvSpPr/>
          <p:nvPr/>
        </p:nvSpPr>
        <p:spPr>
          <a:xfrm>
            <a:off x="-1588" y="2667000"/>
            <a:ext cx="4191001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7" name="Freeform 5"/>
          <p:cNvSpPr/>
          <p:nvPr/>
        </p:nvSpPr>
        <p:spPr>
          <a:xfrm>
            <a:off x="-1588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8" name="Rectangle 1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9" name="Title 1"/>
          <p:cNvSpPr txBox="1"/>
          <p:nvPr>
            <p:ph type="title"/>
          </p:nvPr>
        </p:nvSpPr>
        <p:spPr>
          <a:xfrm>
            <a:off x="8160773" y="1113062"/>
            <a:ext cx="3382298" cy="328195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Product Life Cycle</a:t>
            </a:r>
          </a:p>
        </p:txBody>
      </p:sp>
      <p:pic>
        <p:nvPicPr>
          <p:cNvPr id="48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9762" y="1211156"/>
            <a:ext cx="6470908" cy="4432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6" y="0"/>
                </a:moveTo>
                <a:cubicBezTo>
                  <a:pt x="87" y="0"/>
                  <a:pt x="0" y="128"/>
                  <a:pt x="0" y="286"/>
                </a:cubicBezTo>
                <a:lnTo>
                  <a:pt x="0" y="21312"/>
                </a:lnTo>
                <a:cubicBezTo>
                  <a:pt x="0" y="21470"/>
                  <a:pt x="87" y="21600"/>
                  <a:pt x="196" y="21600"/>
                </a:cubicBezTo>
                <a:lnTo>
                  <a:pt x="21403" y="21600"/>
                </a:lnTo>
                <a:cubicBezTo>
                  <a:pt x="21511" y="21600"/>
                  <a:pt x="21600" y="21470"/>
                  <a:pt x="21600" y="21312"/>
                </a:cubicBezTo>
                <a:lnTo>
                  <a:pt x="21600" y="286"/>
                </a:lnTo>
                <a:cubicBezTo>
                  <a:pt x="21600" y="128"/>
                  <a:pt x="21511" y="0"/>
                  <a:pt x="21403" y="0"/>
                </a:cubicBezTo>
                <a:lnTo>
                  <a:pt x="196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3" name="Oval 11"/>
          <p:cNvSpPr/>
          <p:nvPr/>
        </p:nvSpPr>
        <p:spPr>
          <a:xfrm>
            <a:off x="0" y="2667000"/>
            <a:ext cx="4191000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4" name="Oval 13"/>
          <p:cNvSpPr/>
          <p:nvPr/>
        </p:nvSpPr>
        <p:spPr>
          <a:xfrm>
            <a:off x="0" y="2895600"/>
            <a:ext cx="2362200" cy="236220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5" name="Freeform 5"/>
          <p:cNvSpPr/>
          <p:nvPr/>
        </p:nvSpPr>
        <p:spPr>
          <a:xfrm rot="15922489">
            <a:off x="3140486" y="1826076"/>
            <a:ext cx="3299408" cy="44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84" y="10323"/>
                </a:moveTo>
                <a:cubicBezTo>
                  <a:pt x="3750" y="15945"/>
                  <a:pt x="16252" y="21600"/>
                  <a:pt x="21509" y="21571"/>
                </a:cubicBezTo>
                <a:cubicBezTo>
                  <a:pt x="21576" y="7983"/>
                  <a:pt x="21533" y="13589"/>
                  <a:pt x="21600" y="0"/>
                </a:cubicBezTo>
                <a:lnTo>
                  <a:pt x="20881" y="832"/>
                </a:lnTo>
                <a:lnTo>
                  <a:pt x="20161" y="1631"/>
                </a:lnTo>
                <a:lnTo>
                  <a:pt x="19442" y="2405"/>
                </a:lnTo>
                <a:lnTo>
                  <a:pt x="18721" y="3070"/>
                </a:lnTo>
                <a:lnTo>
                  <a:pt x="17999" y="3739"/>
                </a:lnTo>
                <a:lnTo>
                  <a:pt x="17278" y="4366"/>
                </a:lnTo>
                <a:lnTo>
                  <a:pt x="16565" y="4901"/>
                </a:lnTo>
                <a:lnTo>
                  <a:pt x="15839" y="5402"/>
                </a:lnTo>
                <a:lnTo>
                  <a:pt x="15120" y="5871"/>
                </a:lnTo>
                <a:lnTo>
                  <a:pt x="14414" y="6270"/>
                </a:lnTo>
                <a:lnTo>
                  <a:pt x="13694" y="6670"/>
                </a:lnTo>
                <a:lnTo>
                  <a:pt x="12988" y="7008"/>
                </a:lnTo>
                <a:lnTo>
                  <a:pt x="12282" y="7273"/>
                </a:lnTo>
                <a:lnTo>
                  <a:pt x="11575" y="7542"/>
                </a:lnTo>
                <a:lnTo>
                  <a:pt x="10878" y="7771"/>
                </a:lnTo>
                <a:lnTo>
                  <a:pt x="10189" y="7942"/>
                </a:lnTo>
                <a:lnTo>
                  <a:pt x="9495" y="8072"/>
                </a:lnTo>
                <a:lnTo>
                  <a:pt x="8811" y="8207"/>
                </a:lnTo>
                <a:lnTo>
                  <a:pt x="8135" y="8272"/>
                </a:lnTo>
                <a:lnTo>
                  <a:pt x="7461" y="8342"/>
                </a:lnTo>
                <a:lnTo>
                  <a:pt x="6793" y="8370"/>
                </a:lnTo>
                <a:lnTo>
                  <a:pt x="6132" y="8342"/>
                </a:lnTo>
                <a:lnTo>
                  <a:pt x="5480" y="8342"/>
                </a:lnTo>
                <a:lnTo>
                  <a:pt x="4834" y="8272"/>
                </a:lnTo>
                <a:lnTo>
                  <a:pt x="4197" y="8170"/>
                </a:lnTo>
                <a:lnTo>
                  <a:pt x="3570" y="8072"/>
                </a:lnTo>
                <a:lnTo>
                  <a:pt x="2955" y="7971"/>
                </a:lnTo>
                <a:lnTo>
                  <a:pt x="2344" y="7807"/>
                </a:lnTo>
                <a:lnTo>
                  <a:pt x="1741" y="7636"/>
                </a:lnTo>
                <a:lnTo>
                  <a:pt x="1151" y="7473"/>
                </a:lnTo>
                <a:lnTo>
                  <a:pt x="0" y="7037"/>
                </a:lnTo>
                <a:cubicBezTo>
                  <a:pt x="60" y="8134"/>
                  <a:pt x="123" y="9226"/>
                  <a:pt x="184" y="1032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6" name="Rectangle 17"/>
          <p:cNvSpPr/>
          <p:nvPr/>
        </p:nvSpPr>
        <p:spPr>
          <a:xfrm>
            <a:off x="5713412" y="402164"/>
            <a:ext cx="6055254" cy="60536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7" name="Freeform 5"/>
          <p:cNvSpPr/>
          <p:nvPr/>
        </p:nvSpPr>
        <p:spPr>
          <a:xfrm rot="16200000">
            <a:off x="2229376" y="2801721"/>
            <a:ext cx="6053671" cy="125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19"/>
                </a:lnTo>
                <a:lnTo>
                  <a:pt x="21600" y="21600"/>
                </a:lnTo>
                <a:lnTo>
                  <a:pt x="21600" y="19"/>
                </a:lnTo>
                <a:lnTo>
                  <a:pt x="21110" y="421"/>
                </a:lnTo>
                <a:lnTo>
                  <a:pt x="20622" y="805"/>
                </a:lnTo>
                <a:lnTo>
                  <a:pt x="20131" y="1180"/>
                </a:lnTo>
                <a:lnTo>
                  <a:pt x="19639" y="1501"/>
                </a:lnTo>
                <a:lnTo>
                  <a:pt x="19148" y="1825"/>
                </a:lnTo>
                <a:lnTo>
                  <a:pt x="18656" y="2128"/>
                </a:lnTo>
                <a:lnTo>
                  <a:pt x="18170" y="2387"/>
                </a:lnTo>
                <a:lnTo>
                  <a:pt x="17677" y="2633"/>
                </a:lnTo>
                <a:lnTo>
                  <a:pt x="17187" y="2857"/>
                </a:lnTo>
                <a:lnTo>
                  <a:pt x="16705" y="3051"/>
                </a:lnTo>
                <a:lnTo>
                  <a:pt x="16217" y="3245"/>
                </a:lnTo>
                <a:lnTo>
                  <a:pt x="15736" y="3407"/>
                </a:lnTo>
                <a:lnTo>
                  <a:pt x="15254" y="3534"/>
                </a:lnTo>
                <a:lnTo>
                  <a:pt x="14774" y="3667"/>
                </a:lnTo>
                <a:lnTo>
                  <a:pt x="14299" y="3777"/>
                </a:lnTo>
                <a:lnTo>
                  <a:pt x="13828" y="3856"/>
                </a:lnTo>
                <a:lnTo>
                  <a:pt x="13357" y="3923"/>
                </a:lnTo>
                <a:lnTo>
                  <a:pt x="12891" y="3988"/>
                </a:lnTo>
                <a:lnTo>
                  <a:pt x="12431" y="4018"/>
                </a:lnTo>
                <a:lnTo>
                  <a:pt x="11971" y="4050"/>
                </a:lnTo>
                <a:lnTo>
                  <a:pt x="11517" y="4066"/>
                </a:lnTo>
                <a:lnTo>
                  <a:pt x="11068" y="4050"/>
                </a:lnTo>
                <a:lnTo>
                  <a:pt x="10623" y="4050"/>
                </a:lnTo>
                <a:lnTo>
                  <a:pt x="10182" y="4018"/>
                </a:lnTo>
                <a:lnTo>
                  <a:pt x="9750" y="3969"/>
                </a:lnTo>
                <a:lnTo>
                  <a:pt x="9323" y="3923"/>
                </a:lnTo>
                <a:lnTo>
                  <a:pt x="8904" y="3872"/>
                </a:lnTo>
                <a:lnTo>
                  <a:pt x="8487" y="3794"/>
                </a:lnTo>
                <a:lnTo>
                  <a:pt x="8076" y="3710"/>
                </a:lnTo>
                <a:lnTo>
                  <a:pt x="7674" y="3634"/>
                </a:lnTo>
                <a:lnTo>
                  <a:pt x="6890" y="3421"/>
                </a:lnTo>
                <a:lnTo>
                  <a:pt x="6139" y="3194"/>
                </a:lnTo>
                <a:lnTo>
                  <a:pt x="5417" y="2957"/>
                </a:lnTo>
                <a:lnTo>
                  <a:pt x="4735" y="2695"/>
                </a:lnTo>
                <a:lnTo>
                  <a:pt x="4082" y="2422"/>
                </a:lnTo>
                <a:lnTo>
                  <a:pt x="3478" y="2128"/>
                </a:lnTo>
                <a:lnTo>
                  <a:pt x="2910" y="1839"/>
                </a:lnTo>
                <a:lnTo>
                  <a:pt x="2387" y="1550"/>
                </a:lnTo>
                <a:lnTo>
                  <a:pt x="1907" y="1277"/>
                </a:lnTo>
                <a:lnTo>
                  <a:pt x="1482" y="1018"/>
                </a:lnTo>
                <a:lnTo>
                  <a:pt x="1097" y="772"/>
                </a:lnTo>
                <a:lnTo>
                  <a:pt x="773" y="567"/>
                </a:lnTo>
                <a:lnTo>
                  <a:pt x="501" y="373"/>
                </a:lnTo>
                <a:lnTo>
                  <a:pt x="127" y="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8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9" name="Title 1"/>
          <p:cNvSpPr txBox="1"/>
          <p:nvPr>
            <p:ph type="title"/>
          </p:nvPr>
        </p:nvSpPr>
        <p:spPr>
          <a:xfrm>
            <a:off x="1154954" y="973666"/>
            <a:ext cx="2942212" cy="483374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How do you determine where a product is in the cycle?</a:t>
            </a:r>
          </a:p>
        </p:txBody>
      </p:sp>
      <p:sp>
        <p:nvSpPr>
          <p:cNvPr id="490" name="Rectangle 2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506" name="Content Placeholder 2"/>
          <p:cNvGrpSpPr/>
          <p:nvPr/>
        </p:nvGrpSpPr>
        <p:grpSpPr>
          <a:xfrm>
            <a:off x="5194300" y="812135"/>
            <a:ext cx="6391275" cy="5238491"/>
            <a:chOff x="0" y="0"/>
            <a:chExt cx="6391275" cy="5238489"/>
          </a:xfrm>
        </p:grpSpPr>
        <p:sp>
          <p:nvSpPr>
            <p:cNvPr id="491" name="Rounded Rectangle"/>
            <p:cNvSpPr/>
            <p:nvPr/>
          </p:nvSpPr>
          <p:spPr>
            <a:xfrm>
              <a:off x="0" y="0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92" name="Square"/>
            <p:cNvSpPr/>
            <p:nvPr/>
          </p:nvSpPr>
          <p:spPr>
            <a:xfrm>
              <a:off x="264106" y="196444"/>
              <a:ext cx="480195" cy="480194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93" name="Age"/>
            <p:cNvSpPr txBox="1"/>
            <p:nvPr/>
          </p:nvSpPr>
          <p:spPr>
            <a:xfrm>
              <a:off x="1008408" y="198089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Age</a:t>
              </a:r>
            </a:p>
          </p:txBody>
        </p:sp>
        <p:sp>
          <p:nvSpPr>
            <p:cNvPr id="494" name="Rounded Rectangle"/>
            <p:cNvSpPr/>
            <p:nvPr/>
          </p:nvSpPr>
          <p:spPr>
            <a:xfrm>
              <a:off x="0" y="1091351"/>
              <a:ext cx="6391275" cy="873083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95" name="Square"/>
            <p:cNvSpPr/>
            <p:nvPr/>
          </p:nvSpPr>
          <p:spPr>
            <a:xfrm>
              <a:off x="264106" y="1287796"/>
              <a:ext cx="480195" cy="480195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96" name="Revenue"/>
            <p:cNvSpPr txBox="1"/>
            <p:nvPr/>
          </p:nvSpPr>
          <p:spPr>
            <a:xfrm>
              <a:off x="1008408" y="1289441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Revenue</a:t>
              </a:r>
            </a:p>
          </p:txBody>
        </p:sp>
        <p:sp>
          <p:nvSpPr>
            <p:cNvPr id="497" name="Rounded Rectangle"/>
            <p:cNvSpPr/>
            <p:nvPr/>
          </p:nvSpPr>
          <p:spPr>
            <a:xfrm>
              <a:off x="0" y="2182703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98" name="Square"/>
            <p:cNvSpPr/>
            <p:nvPr/>
          </p:nvSpPr>
          <p:spPr>
            <a:xfrm>
              <a:off x="264106" y="2379147"/>
              <a:ext cx="480195" cy="480195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99" name="Level of adoption"/>
            <p:cNvSpPr txBox="1"/>
            <p:nvPr/>
          </p:nvSpPr>
          <p:spPr>
            <a:xfrm>
              <a:off x="1008408" y="2380793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Level of adoption</a:t>
              </a:r>
            </a:p>
          </p:txBody>
        </p:sp>
        <p:sp>
          <p:nvSpPr>
            <p:cNvPr id="500" name="Rounded Rectangle"/>
            <p:cNvSpPr/>
            <p:nvPr/>
          </p:nvSpPr>
          <p:spPr>
            <a:xfrm>
              <a:off x="0" y="3274056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01" name="Square"/>
            <p:cNvSpPr/>
            <p:nvPr/>
          </p:nvSpPr>
          <p:spPr>
            <a:xfrm>
              <a:off x="264106" y="3470499"/>
              <a:ext cx="480195" cy="480195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02" name="Number of Competitors"/>
            <p:cNvSpPr txBox="1"/>
            <p:nvPr/>
          </p:nvSpPr>
          <p:spPr>
            <a:xfrm>
              <a:off x="1008408" y="3472145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Number of Competitors</a:t>
              </a:r>
            </a:p>
          </p:txBody>
        </p:sp>
        <p:sp>
          <p:nvSpPr>
            <p:cNvPr id="503" name="Rounded Rectangle"/>
            <p:cNvSpPr/>
            <p:nvPr/>
          </p:nvSpPr>
          <p:spPr>
            <a:xfrm>
              <a:off x="0" y="4365408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04" name="Square"/>
            <p:cNvSpPr/>
            <p:nvPr/>
          </p:nvSpPr>
          <p:spPr>
            <a:xfrm>
              <a:off x="264106" y="4561851"/>
              <a:ext cx="480195" cy="480195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05" name="Novelty"/>
            <p:cNvSpPr txBox="1"/>
            <p:nvPr/>
          </p:nvSpPr>
          <p:spPr>
            <a:xfrm>
              <a:off x="1008408" y="4563497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Novelty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9" name="Oval 11"/>
          <p:cNvSpPr/>
          <p:nvPr/>
        </p:nvSpPr>
        <p:spPr>
          <a:xfrm>
            <a:off x="0" y="2667000"/>
            <a:ext cx="4191000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10" name="Oval 13"/>
          <p:cNvSpPr/>
          <p:nvPr/>
        </p:nvSpPr>
        <p:spPr>
          <a:xfrm>
            <a:off x="0" y="2895600"/>
            <a:ext cx="2362200" cy="236220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11" name="Freeform 5"/>
          <p:cNvSpPr/>
          <p:nvPr/>
        </p:nvSpPr>
        <p:spPr>
          <a:xfrm rot="15922489">
            <a:off x="3140486" y="1826076"/>
            <a:ext cx="3299408" cy="44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84" y="10323"/>
                </a:moveTo>
                <a:cubicBezTo>
                  <a:pt x="3750" y="15945"/>
                  <a:pt x="16252" y="21600"/>
                  <a:pt x="21509" y="21571"/>
                </a:cubicBezTo>
                <a:cubicBezTo>
                  <a:pt x="21576" y="7983"/>
                  <a:pt x="21533" y="13589"/>
                  <a:pt x="21600" y="0"/>
                </a:cubicBezTo>
                <a:lnTo>
                  <a:pt x="20881" y="832"/>
                </a:lnTo>
                <a:lnTo>
                  <a:pt x="20161" y="1631"/>
                </a:lnTo>
                <a:lnTo>
                  <a:pt x="19442" y="2405"/>
                </a:lnTo>
                <a:lnTo>
                  <a:pt x="18721" y="3070"/>
                </a:lnTo>
                <a:lnTo>
                  <a:pt x="17999" y="3739"/>
                </a:lnTo>
                <a:lnTo>
                  <a:pt x="17278" y="4366"/>
                </a:lnTo>
                <a:lnTo>
                  <a:pt x="16565" y="4901"/>
                </a:lnTo>
                <a:lnTo>
                  <a:pt x="15839" y="5402"/>
                </a:lnTo>
                <a:lnTo>
                  <a:pt x="15120" y="5871"/>
                </a:lnTo>
                <a:lnTo>
                  <a:pt x="14414" y="6270"/>
                </a:lnTo>
                <a:lnTo>
                  <a:pt x="13694" y="6670"/>
                </a:lnTo>
                <a:lnTo>
                  <a:pt x="12988" y="7008"/>
                </a:lnTo>
                <a:lnTo>
                  <a:pt x="12282" y="7273"/>
                </a:lnTo>
                <a:lnTo>
                  <a:pt x="11575" y="7542"/>
                </a:lnTo>
                <a:lnTo>
                  <a:pt x="10878" y="7771"/>
                </a:lnTo>
                <a:lnTo>
                  <a:pt x="10189" y="7942"/>
                </a:lnTo>
                <a:lnTo>
                  <a:pt x="9495" y="8072"/>
                </a:lnTo>
                <a:lnTo>
                  <a:pt x="8811" y="8207"/>
                </a:lnTo>
                <a:lnTo>
                  <a:pt x="8135" y="8272"/>
                </a:lnTo>
                <a:lnTo>
                  <a:pt x="7461" y="8342"/>
                </a:lnTo>
                <a:lnTo>
                  <a:pt x="6793" y="8370"/>
                </a:lnTo>
                <a:lnTo>
                  <a:pt x="6132" y="8342"/>
                </a:lnTo>
                <a:lnTo>
                  <a:pt x="5480" y="8342"/>
                </a:lnTo>
                <a:lnTo>
                  <a:pt x="4834" y="8272"/>
                </a:lnTo>
                <a:lnTo>
                  <a:pt x="4197" y="8170"/>
                </a:lnTo>
                <a:lnTo>
                  <a:pt x="3570" y="8072"/>
                </a:lnTo>
                <a:lnTo>
                  <a:pt x="2955" y="7971"/>
                </a:lnTo>
                <a:lnTo>
                  <a:pt x="2344" y="7807"/>
                </a:lnTo>
                <a:lnTo>
                  <a:pt x="1741" y="7636"/>
                </a:lnTo>
                <a:lnTo>
                  <a:pt x="1151" y="7473"/>
                </a:lnTo>
                <a:lnTo>
                  <a:pt x="0" y="7037"/>
                </a:lnTo>
                <a:cubicBezTo>
                  <a:pt x="60" y="8134"/>
                  <a:pt x="123" y="9226"/>
                  <a:pt x="184" y="1032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12" name="Rectangle 17"/>
          <p:cNvSpPr/>
          <p:nvPr/>
        </p:nvSpPr>
        <p:spPr>
          <a:xfrm>
            <a:off x="5713412" y="402164"/>
            <a:ext cx="6055254" cy="60536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13" name="Freeform 5"/>
          <p:cNvSpPr/>
          <p:nvPr/>
        </p:nvSpPr>
        <p:spPr>
          <a:xfrm rot="16200000">
            <a:off x="2229376" y="2801721"/>
            <a:ext cx="6053671" cy="125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19"/>
                </a:lnTo>
                <a:lnTo>
                  <a:pt x="21600" y="21600"/>
                </a:lnTo>
                <a:lnTo>
                  <a:pt x="21600" y="19"/>
                </a:lnTo>
                <a:lnTo>
                  <a:pt x="21110" y="421"/>
                </a:lnTo>
                <a:lnTo>
                  <a:pt x="20622" y="805"/>
                </a:lnTo>
                <a:lnTo>
                  <a:pt x="20131" y="1180"/>
                </a:lnTo>
                <a:lnTo>
                  <a:pt x="19639" y="1501"/>
                </a:lnTo>
                <a:lnTo>
                  <a:pt x="19148" y="1825"/>
                </a:lnTo>
                <a:lnTo>
                  <a:pt x="18656" y="2128"/>
                </a:lnTo>
                <a:lnTo>
                  <a:pt x="18170" y="2387"/>
                </a:lnTo>
                <a:lnTo>
                  <a:pt x="17677" y="2633"/>
                </a:lnTo>
                <a:lnTo>
                  <a:pt x="17187" y="2857"/>
                </a:lnTo>
                <a:lnTo>
                  <a:pt x="16705" y="3051"/>
                </a:lnTo>
                <a:lnTo>
                  <a:pt x="16217" y="3245"/>
                </a:lnTo>
                <a:lnTo>
                  <a:pt x="15736" y="3407"/>
                </a:lnTo>
                <a:lnTo>
                  <a:pt x="15254" y="3534"/>
                </a:lnTo>
                <a:lnTo>
                  <a:pt x="14774" y="3667"/>
                </a:lnTo>
                <a:lnTo>
                  <a:pt x="14299" y="3777"/>
                </a:lnTo>
                <a:lnTo>
                  <a:pt x="13828" y="3856"/>
                </a:lnTo>
                <a:lnTo>
                  <a:pt x="13357" y="3923"/>
                </a:lnTo>
                <a:lnTo>
                  <a:pt x="12891" y="3988"/>
                </a:lnTo>
                <a:lnTo>
                  <a:pt x="12431" y="4018"/>
                </a:lnTo>
                <a:lnTo>
                  <a:pt x="11971" y="4050"/>
                </a:lnTo>
                <a:lnTo>
                  <a:pt x="11517" y="4066"/>
                </a:lnTo>
                <a:lnTo>
                  <a:pt x="11068" y="4050"/>
                </a:lnTo>
                <a:lnTo>
                  <a:pt x="10623" y="4050"/>
                </a:lnTo>
                <a:lnTo>
                  <a:pt x="10182" y="4018"/>
                </a:lnTo>
                <a:lnTo>
                  <a:pt x="9750" y="3969"/>
                </a:lnTo>
                <a:lnTo>
                  <a:pt x="9323" y="3923"/>
                </a:lnTo>
                <a:lnTo>
                  <a:pt x="8904" y="3872"/>
                </a:lnTo>
                <a:lnTo>
                  <a:pt x="8487" y="3794"/>
                </a:lnTo>
                <a:lnTo>
                  <a:pt x="8076" y="3710"/>
                </a:lnTo>
                <a:lnTo>
                  <a:pt x="7674" y="3634"/>
                </a:lnTo>
                <a:lnTo>
                  <a:pt x="6890" y="3421"/>
                </a:lnTo>
                <a:lnTo>
                  <a:pt x="6139" y="3194"/>
                </a:lnTo>
                <a:lnTo>
                  <a:pt x="5417" y="2957"/>
                </a:lnTo>
                <a:lnTo>
                  <a:pt x="4735" y="2695"/>
                </a:lnTo>
                <a:lnTo>
                  <a:pt x="4082" y="2422"/>
                </a:lnTo>
                <a:lnTo>
                  <a:pt x="3478" y="2128"/>
                </a:lnTo>
                <a:lnTo>
                  <a:pt x="2910" y="1839"/>
                </a:lnTo>
                <a:lnTo>
                  <a:pt x="2387" y="1550"/>
                </a:lnTo>
                <a:lnTo>
                  <a:pt x="1907" y="1277"/>
                </a:lnTo>
                <a:lnTo>
                  <a:pt x="1482" y="1018"/>
                </a:lnTo>
                <a:lnTo>
                  <a:pt x="1097" y="772"/>
                </a:lnTo>
                <a:lnTo>
                  <a:pt x="773" y="567"/>
                </a:lnTo>
                <a:lnTo>
                  <a:pt x="501" y="373"/>
                </a:lnTo>
                <a:lnTo>
                  <a:pt x="127" y="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14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15" name="Title 1"/>
          <p:cNvSpPr txBox="1"/>
          <p:nvPr>
            <p:ph type="title"/>
          </p:nvPr>
        </p:nvSpPr>
        <p:spPr>
          <a:xfrm>
            <a:off x="1154954" y="973666"/>
            <a:ext cx="2942212" cy="483374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 Stage</a:t>
            </a:r>
          </a:p>
        </p:txBody>
      </p:sp>
      <p:sp>
        <p:nvSpPr>
          <p:cNvPr id="516" name="Rectangle 2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532" name="Content Placeholder 2"/>
          <p:cNvGrpSpPr/>
          <p:nvPr/>
        </p:nvGrpSpPr>
        <p:grpSpPr>
          <a:xfrm>
            <a:off x="5194300" y="812135"/>
            <a:ext cx="6391275" cy="5238491"/>
            <a:chOff x="0" y="0"/>
            <a:chExt cx="6391275" cy="5238489"/>
          </a:xfrm>
        </p:grpSpPr>
        <p:sp>
          <p:nvSpPr>
            <p:cNvPr id="517" name="Rounded Rectangle"/>
            <p:cNvSpPr/>
            <p:nvPr/>
          </p:nvSpPr>
          <p:spPr>
            <a:xfrm>
              <a:off x="0" y="0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18" name="Square"/>
            <p:cNvSpPr/>
            <p:nvPr/>
          </p:nvSpPr>
          <p:spPr>
            <a:xfrm>
              <a:off x="264106" y="196444"/>
              <a:ext cx="480195" cy="480194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19" name="Young"/>
            <p:cNvSpPr txBox="1"/>
            <p:nvPr/>
          </p:nvSpPr>
          <p:spPr>
            <a:xfrm>
              <a:off x="1008408" y="198089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Young</a:t>
              </a:r>
            </a:p>
          </p:txBody>
        </p:sp>
        <p:sp>
          <p:nvSpPr>
            <p:cNvPr id="520" name="Rounded Rectangle"/>
            <p:cNvSpPr/>
            <p:nvPr/>
          </p:nvSpPr>
          <p:spPr>
            <a:xfrm>
              <a:off x="0" y="1091351"/>
              <a:ext cx="6391275" cy="873083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21" name="Square"/>
            <p:cNvSpPr/>
            <p:nvPr/>
          </p:nvSpPr>
          <p:spPr>
            <a:xfrm>
              <a:off x="264106" y="1287796"/>
              <a:ext cx="480195" cy="480195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22" name="Little to no revenue…"/>
            <p:cNvSpPr txBox="1"/>
            <p:nvPr/>
          </p:nvSpPr>
          <p:spPr>
            <a:xfrm>
              <a:off x="1008408" y="1107323"/>
              <a:ext cx="5382866" cy="841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pPr>
              <a:r>
                <a:t>Little to no revenue</a:t>
              </a:r>
            </a:p>
            <a:p>
              <a: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pPr>
              <a:r>
                <a:t>High cost to produce/sell</a:t>
              </a:r>
            </a:p>
          </p:txBody>
        </p:sp>
        <p:sp>
          <p:nvSpPr>
            <p:cNvPr id="523" name="Rounded Rectangle"/>
            <p:cNvSpPr/>
            <p:nvPr/>
          </p:nvSpPr>
          <p:spPr>
            <a:xfrm>
              <a:off x="0" y="2182703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24" name="Square"/>
            <p:cNvSpPr/>
            <p:nvPr/>
          </p:nvSpPr>
          <p:spPr>
            <a:xfrm>
              <a:off x="264106" y="2379147"/>
              <a:ext cx="480195" cy="480195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25" name="Low Awareness"/>
            <p:cNvSpPr txBox="1"/>
            <p:nvPr/>
          </p:nvSpPr>
          <p:spPr>
            <a:xfrm>
              <a:off x="1008408" y="2380793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Low Awareness</a:t>
              </a:r>
            </a:p>
          </p:txBody>
        </p:sp>
        <p:sp>
          <p:nvSpPr>
            <p:cNvPr id="526" name="Rounded Rectangle"/>
            <p:cNvSpPr/>
            <p:nvPr/>
          </p:nvSpPr>
          <p:spPr>
            <a:xfrm>
              <a:off x="0" y="3297088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27" name="Square"/>
            <p:cNvSpPr/>
            <p:nvPr/>
          </p:nvSpPr>
          <p:spPr>
            <a:xfrm>
              <a:off x="264106" y="3470499"/>
              <a:ext cx="480195" cy="480195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28" name="1, maybe a few major players"/>
            <p:cNvSpPr txBox="1"/>
            <p:nvPr/>
          </p:nvSpPr>
          <p:spPr>
            <a:xfrm>
              <a:off x="1008408" y="3472145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1, maybe a few major players</a:t>
              </a:r>
            </a:p>
          </p:txBody>
        </p:sp>
        <p:sp>
          <p:nvSpPr>
            <p:cNvPr id="529" name="Rounded Rectangle"/>
            <p:cNvSpPr/>
            <p:nvPr/>
          </p:nvSpPr>
          <p:spPr>
            <a:xfrm>
              <a:off x="0" y="4365408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30" name="Square"/>
            <p:cNvSpPr/>
            <p:nvPr/>
          </p:nvSpPr>
          <p:spPr>
            <a:xfrm>
              <a:off x="264106" y="4561851"/>
              <a:ext cx="480195" cy="480195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31" name="No Strong Attitudes"/>
            <p:cNvSpPr txBox="1"/>
            <p:nvPr/>
          </p:nvSpPr>
          <p:spPr>
            <a:xfrm>
              <a:off x="1008408" y="4563497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No Strong Attitudes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itle 1"/>
          <p:cNvSpPr txBox="1"/>
          <p:nvPr>
            <p:ph type="title"/>
          </p:nvPr>
        </p:nvSpPr>
        <p:spPr>
          <a:xfrm>
            <a:off x="667118" y="433648"/>
            <a:ext cx="6860323" cy="706965"/>
          </a:xfrm>
          <a:prstGeom prst="rect">
            <a:avLst/>
          </a:prstGeom>
        </p:spPr>
        <p:txBody>
          <a:bodyPr/>
          <a:lstStyle/>
          <a:p>
            <a:pPr/>
            <a:r>
              <a:t>ADVERTISING vs. PROMOTION</a:t>
            </a:r>
          </a:p>
        </p:txBody>
      </p:sp>
      <p:pic>
        <p:nvPicPr>
          <p:cNvPr id="535" name="Screen Shot 2022-08-28 at 3.40.05 PM.png" descr="Screen Shot 2022-08-28 at 3.40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495" y="1104098"/>
            <a:ext cx="5798679" cy="5687344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Advertising is a kind of promotional activity to sell goods or services to a target audience.…"/>
          <p:cNvSpPr txBox="1"/>
          <p:nvPr/>
        </p:nvSpPr>
        <p:spPr>
          <a:xfrm>
            <a:off x="7509631" y="2616016"/>
            <a:ext cx="4270756" cy="3742691"/>
          </a:xfrm>
          <a:prstGeom prst="rect">
            <a:avLst/>
          </a:prstGeom>
          <a:solidFill>
            <a:schemeClr val="accent2">
              <a:satOff val="-1993"/>
              <a:lumOff val="12647"/>
            </a:schemeClr>
          </a:solidFill>
          <a:ln w="19050" cap="rnd">
            <a:solidFill>
              <a:srgbClr val="AB480D"/>
            </a:solidFill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Advertising is a kind of promotional activity to sell goods or services to a target audience. 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In fact, advertising is one of the oldest forms of marketing or promotion, trying to influence the target audience to buy or do something specific.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It is also how sellers communicate with potential buyers about a product or service.</a:t>
            </a:r>
          </a:p>
        </p:txBody>
      </p:sp>
      <p:sp>
        <p:nvSpPr>
          <p:cNvPr id="537" name="Text"/>
          <p:cNvSpPr txBox="1"/>
          <p:nvPr/>
        </p:nvSpPr>
        <p:spPr>
          <a:xfrm>
            <a:off x="5832966" y="3243579"/>
            <a:ext cx="526068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/>
          </a:p>
        </p:txBody>
      </p:sp>
      <p:pic>
        <p:nvPicPr>
          <p:cNvPr id="538" name="btw.gif" descr="btw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5807" y="-44276"/>
            <a:ext cx="3278404" cy="2458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 Stage</a:t>
            </a:r>
          </a:p>
        </p:txBody>
      </p:sp>
      <p:grpSp>
        <p:nvGrpSpPr>
          <p:cNvPr id="547" name="Content Placeholder 2"/>
          <p:cNvGrpSpPr/>
          <p:nvPr/>
        </p:nvGrpSpPr>
        <p:grpSpPr>
          <a:xfrm>
            <a:off x="1410796" y="2925231"/>
            <a:ext cx="9377658" cy="3242899"/>
            <a:chOff x="0" y="0"/>
            <a:chExt cx="9377657" cy="3242898"/>
          </a:xfrm>
        </p:grpSpPr>
        <p:sp>
          <p:nvSpPr>
            <p:cNvPr id="541" name="Rectangle"/>
            <p:cNvSpPr/>
            <p:nvPr/>
          </p:nvSpPr>
          <p:spPr>
            <a:xfrm>
              <a:off x="1401258" y="0"/>
              <a:ext cx="1509049" cy="133227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42" name="Advertising Objectives"/>
            <p:cNvSpPr txBox="1"/>
            <p:nvPr/>
          </p:nvSpPr>
          <p:spPr>
            <a:xfrm>
              <a:off x="0" y="1449331"/>
              <a:ext cx="4311566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377950">
                <a:lnSpc>
                  <a:spcPct val="90000"/>
                </a:lnSpc>
                <a:spcBef>
                  <a:spcPts val="1300"/>
                </a:spcBef>
                <a:defRPr sz="3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Advertising Objectives</a:t>
              </a:r>
            </a:p>
          </p:txBody>
        </p:sp>
        <p:sp>
          <p:nvSpPr>
            <p:cNvPr id="543" name="Create awareness and knowledge among early adopters…"/>
            <p:cNvSpPr txBox="1"/>
            <p:nvPr/>
          </p:nvSpPr>
          <p:spPr>
            <a:xfrm>
              <a:off x="0" y="2074752"/>
              <a:ext cx="4311566" cy="1168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Create awareness and knowledge among early adopters</a:t>
              </a:r>
            </a:p>
            <a:p>
              <a:pPr algn="ctr"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Establish Unique position (if not first)</a:t>
              </a:r>
            </a:p>
            <a:p>
              <a:pPr algn="ctr"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Generate trial</a:t>
              </a:r>
            </a:p>
          </p:txBody>
        </p:sp>
        <p:sp>
          <p:nvSpPr>
            <p:cNvPr id="544" name="Rectangle"/>
            <p:cNvSpPr/>
            <p:nvPr/>
          </p:nvSpPr>
          <p:spPr>
            <a:xfrm>
              <a:off x="6467349" y="0"/>
              <a:ext cx="1509049" cy="1332275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545" name="Promotion Objectives"/>
            <p:cNvSpPr txBox="1"/>
            <p:nvPr/>
          </p:nvSpPr>
          <p:spPr>
            <a:xfrm>
              <a:off x="5066091" y="1449331"/>
              <a:ext cx="4311567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377950">
                <a:lnSpc>
                  <a:spcPct val="90000"/>
                </a:lnSpc>
                <a:spcBef>
                  <a:spcPts val="1300"/>
                </a:spcBef>
                <a:defRPr sz="3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Promotion Objectives</a:t>
              </a:r>
            </a:p>
          </p:txBody>
        </p:sp>
        <p:sp>
          <p:nvSpPr>
            <p:cNvPr id="546" name="Promote to Retailers for shelf space…"/>
            <p:cNvSpPr txBox="1"/>
            <p:nvPr/>
          </p:nvSpPr>
          <p:spPr>
            <a:xfrm>
              <a:off x="5066091" y="2074752"/>
              <a:ext cx="4311567" cy="1168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Promote to Retailers for shelf space</a:t>
              </a:r>
            </a:p>
            <a:p>
              <a:pPr algn="ctr"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</a:p>
            <a:p>
              <a:pPr algn="ctr"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Promote to consumers to stimulate trial/impulse purchase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roup 70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549" name="Rectangle 7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0" name="Oval 72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1" name="Oval 73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2" name="Oval 74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3" name="Rectangle 75"/>
            <p:cNvSpPr/>
            <p:nvPr/>
          </p:nvSpPr>
          <p:spPr>
            <a:xfrm>
              <a:off x="5715000" y="402164"/>
              <a:ext cx="605525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4" name="Freeform 5"/>
            <p:cNvSpPr/>
            <p:nvPr/>
          </p:nvSpPr>
          <p:spPr>
            <a:xfrm rot="16200000">
              <a:off x="2230965" y="2801720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5" name="Freeform 5"/>
            <p:cNvSpPr/>
            <p:nvPr/>
          </p:nvSpPr>
          <p:spPr>
            <a:xfrm rot="15922489">
              <a:off x="3142074" y="1826076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6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58" name="Title 1"/>
          <p:cNvSpPr txBox="1"/>
          <p:nvPr>
            <p:ph type="title"/>
          </p:nvPr>
        </p:nvSpPr>
        <p:spPr>
          <a:xfrm>
            <a:off x="1154954" y="973667"/>
            <a:ext cx="3178262" cy="1020233"/>
          </a:xfrm>
          <a:prstGeom prst="rect">
            <a:avLst/>
          </a:prstGeom>
        </p:spPr>
        <p:txBody>
          <a:bodyPr/>
          <a:lstStyle>
            <a:lvl1pPr defTabSz="429768">
              <a:lnSpc>
                <a:spcPct val="90000"/>
              </a:lnSpc>
              <a:defRPr sz="3102"/>
            </a:lvl1pPr>
          </a:lstStyle>
          <a:p>
            <a:pPr/>
            <a:r>
              <a:t>Metaverse Example</a:t>
            </a:r>
          </a:p>
        </p:txBody>
      </p:sp>
      <p:sp>
        <p:nvSpPr>
          <p:cNvPr id="559" name="Content Placeholder 2"/>
          <p:cNvSpPr txBox="1"/>
          <p:nvPr>
            <p:ph type="body" sz="quarter" idx="1"/>
          </p:nvPr>
        </p:nvSpPr>
        <p:spPr>
          <a:xfrm>
            <a:off x="1154954" y="2120900"/>
            <a:ext cx="3133727" cy="3898900"/>
          </a:xfrm>
          <a:prstGeom prst="rect">
            <a:avLst/>
          </a:prstGeom>
        </p:spPr>
        <p:txBody>
          <a:bodyPr/>
          <a:lstStyle/>
          <a:p>
            <a:pPr marL="329184" indent="-329184" defTabSz="438911">
              <a:lnSpc>
                <a:spcPct val="90000"/>
              </a:lnSpc>
              <a:spcBef>
                <a:spcPts val="900"/>
              </a:spcBef>
              <a:defRPr sz="1440">
                <a:solidFill>
                  <a:srgbClr val="FFFFFF"/>
                </a:solidFill>
              </a:defRPr>
            </a:pPr>
            <a:r>
              <a:t>Companies have started to try to introduce concepts associated with a “metaverse” an online world that mirrors physical world aspects.</a:t>
            </a:r>
          </a:p>
          <a:p>
            <a:pPr marL="329184" indent="-329184" defTabSz="438911">
              <a:lnSpc>
                <a:spcPct val="90000"/>
              </a:lnSpc>
              <a:spcBef>
                <a:spcPts val="900"/>
              </a:spcBef>
              <a:defRPr sz="1440">
                <a:solidFill>
                  <a:srgbClr val="FFFFFF"/>
                </a:solidFill>
              </a:defRPr>
            </a:pPr>
            <a:r>
              <a:t>Companies such as Epic Games, Facebook, and Microsoft have started designing aspects of their own metaverses.</a:t>
            </a:r>
          </a:p>
          <a:p>
            <a:pPr marL="329184" indent="-329184" defTabSz="438911">
              <a:lnSpc>
                <a:spcPct val="90000"/>
              </a:lnSpc>
              <a:spcBef>
                <a:spcPts val="900"/>
              </a:spcBef>
              <a:defRPr sz="1440">
                <a:solidFill>
                  <a:srgbClr val="FFFFFF"/>
                </a:solidFill>
              </a:defRPr>
            </a:pPr>
            <a:r>
              <a:t>The concept is weird or foreign to many people, but the focus by companies is on informing and establishing a unique position.</a:t>
            </a:r>
          </a:p>
          <a:p>
            <a:pPr marL="329184" indent="-329184" defTabSz="438911">
              <a:lnSpc>
                <a:spcPct val="90000"/>
              </a:lnSpc>
              <a:spcBef>
                <a:spcPts val="900"/>
              </a:spcBef>
              <a:defRPr sz="1440">
                <a:solidFill>
                  <a:srgbClr val="FFFFFF"/>
                </a:solidFill>
              </a:defRPr>
            </a:pPr>
            <a:r>
              <a:rPr u="sng">
                <a:solidFill>
                  <a:srgbClr val="58C1BA"/>
                </a:solidFill>
                <a:uFill>
                  <a:solidFill>
                    <a:srgbClr val="58C1BA"/>
                  </a:solidFill>
                </a:uFill>
                <a:hlinkClick r:id="rId3" invalidUrl="" action="" tgtFrame="" tooltip="" history="1" highlightClick="0" endSnd="0"/>
              </a:rPr>
              <a:t>How’s it going for Zuckerberg?</a:t>
            </a:r>
          </a:p>
        </p:txBody>
      </p:sp>
      <p:pic>
        <p:nvPicPr>
          <p:cNvPr id="56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475" y="1420653"/>
            <a:ext cx="6251666" cy="4016694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Rectangle 8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563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4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5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6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7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8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70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571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573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74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75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76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77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78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80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581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82" name="“Pain’s not bad, it’s good. It teaches you things. I understand that.”"/>
          <p:cNvSpPr txBox="1"/>
          <p:nvPr/>
        </p:nvSpPr>
        <p:spPr>
          <a:xfrm>
            <a:off x="6558667" y="1128980"/>
            <a:ext cx="5163236" cy="3062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“Pain’s not bad, it’s good. It teaches you things. I understand that.”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584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5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6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7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8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9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91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592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3" name="“Pain’s not bad, it’s good. It teaches you things. I understand that.”"/>
          <p:cNvSpPr txBox="1"/>
          <p:nvPr/>
        </p:nvSpPr>
        <p:spPr>
          <a:xfrm>
            <a:off x="6558667" y="1128980"/>
            <a:ext cx="5163236" cy="3062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“Pain’s not bad, it’s good. It teaches you things. I understand that.”</a:t>
            </a:r>
          </a:p>
        </p:txBody>
      </p:sp>
      <p:pic>
        <p:nvPicPr>
          <p:cNvPr id="5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523" y="3439605"/>
            <a:ext cx="5275524" cy="3398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596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97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98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99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00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01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03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604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5" name="“If Britney can get through 2007, you can get up this hill.”"/>
          <p:cNvSpPr txBox="1"/>
          <p:nvPr/>
        </p:nvSpPr>
        <p:spPr>
          <a:xfrm>
            <a:off x="6558667" y="1128980"/>
            <a:ext cx="5163236" cy="1792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“If Britney can get through 2007, you can get up this hill.”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9" name="Oval 25"/>
          <p:cNvSpPr/>
          <p:nvPr/>
        </p:nvSpPr>
        <p:spPr>
          <a:xfrm>
            <a:off x="8761411" y="1828800"/>
            <a:ext cx="2819401" cy="2819400"/>
          </a:xfrm>
          <a:prstGeom prst="ellipse">
            <a:avLst/>
          </a:prstGeom>
          <a:gradFill>
            <a:gsLst>
              <a:gs pos="0">
                <a:schemeClr val="accent5">
                  <a:alpha val="7000"/>
                </a:schemeClr>
              </a:gs>
              <a:gs pos="36000">
                <a:schemeClr val="accent5">
                  <a:alpha val="6000"/>
                </a:schemeClr>
              </a:gs>
              <a:gs pos="69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0" name="Oval 27"/>
          <p:cNvSpPr/>
          <p:nvPr/>
        </p:nvSpPr>
        <p:spPr>
          <a:xfrm>
            <a:off x="8761411" y="5870954"/>
            <a:ext cx="990601" cy="990601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66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1" name="Oval 29"/>
          <p:cNvSpPr/>
          <p:nvPr/>
        </p:nvSpPr>
        <p:spPr>
          <a:xfrm>
            <a:off x="-1588" y="2667000"/>
            <a:ext cx="4191001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2" name="Freeform 5"/>
          <p:cNvSpPr/>
          <p:nvPr/>
        </p:nvSpPr>
        <p:spPr>
          <a:xfrm>
            <a:off x="-1588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3" name="Rectangle 3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44" name="Title 1"/>
          <p:cNvSpPr txBox="1"/>
          <p:nvPr>
            <p:ph type="title"/>
          </p:nvPr>
        </p:nvSpPr>
        <p:spPr>
          <a:xfrm>
            <a:off x="8382055" y="1241265"/>
            <a:ext cx="3161017" cy="315375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3400"/>
            </a:lvl1pPr>
          </a:lstStyle>
          <a:p>
            <a:pPr/>
            <a:r>
              <a:t>How much money do we spend on Advertising in the U.S.?</a:t>
            </a:r>
          </a:p>
        </p:txBody>
      </p:sp>
      <p:grpSp>
        <p:nvGrpSpPr>
          <p:cNvPr id="348" name="Group 35"/>
          <p:cNvGrpSpPr/>
          <p:nvPr/>
        </p:nvGrpSpPr>
        <p:grpSpPr>
          <a:xfrm>
            <a:off x="423332" y="384432"/>
            <a:ext cx="8038974" cy="6071405"/>
            <a:chOff x="0" y="0"/>
            <a:chExt cx="8038972" cy="6071403"/>
          </a:xfrm>
        </p:grpSpPr>
        <p:sp>
          <p:nvSpPr>
            <p:cNvPr id="345" name="Rectangle 36"/>
            <p:cNvSpPr/>
            <p:nvPr/>
          </p:nvSpPr>
          <p:spPr>
            <a:xfrm flipH="1">
              <a:off x="0" y="17732"/>
              <a:ext cx="678513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46" name="Freeform 5"/>
            <p:cNvSpPr/>
            <p:nvPr/>
          </p:nvSpPr>
          <p:spPr>
            <a:xfrm flipH="1" rot="5400000">
              <a:off x="4193343" y="2417289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47" name="Freeform 5"/>
            <p:cNvSpPr/>
            <p:nvPr/>
          </p:nvSpPr>
          <p:spPr>
            <a:xfrm flipH="1" rot="5677511">
              <a:off x="6036497" y="1441645"/>
              <a:ext cx="3299407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49" name="Screen Shot 2022-08-28 at 3.27.38 PM.png" descr="Screen Shot 2022-08-28 at 3.27.3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068" y="1324537"/>
            <a:ext cx="7775461" cy="5325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607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08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09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0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1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2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14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615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6" name="&quot;If Britney can get through 2007, you can get up this hill.”"/>
          <p:cNvSpPr txBox="1"/>
          <p:nvPr/>
        </p:nvSpPr>
        <p:spPr>
          <a:xfrm>
            <a:off x="6558667" y="1128980"/>
            <a:ext cx="5163236" cy="1792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"If Britney can get through 2007, you can get up this hill.”</a:t>
            </a:r>
          </a:p>
        </p:txBody>
      </p:sp>
      <p:pic>
        <p:nvPicPr>
          <p:cNvPr id="6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3250" y="3169772"/>
            <a:ext cx="4794071" cy="3595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20" name="Oval 10"/>
          <p:cNvSpPr/>
          <p:nvPr/>
        </p:nvSpPr>
        <p:spPr>
          <a:xfrm>
            <a:off x="8761411" y="1828800"/>
            <a:ext cx="2819401" cy="2819400"/>
          </a:xfrm>
          <a:prstGeom prst="ellipse">
            <a:avLst/>
          </a:prstGeom>
          <a:gradFill>
            <a:gsLst>
              <a:gs pos="0">
                <a:schemeClr val="accent5">
                  <a:alpha val="7000"/>
                </a:schemeClr>
              </a:gs>
              <a:gs pos="36000">
                <a:schemeClr val="accent5">
                  <a:alpha val="6000"/>
                </a:schemeClr>
              </a:gs>
              <a:gs pos="69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21" name="Oval 12"/>
          <p:cNvSpPr/>
          <p:nvPr/>
        </p:nvSpPr>
        <p:spPr>
          <a:xfrm>
            <a:off x="8761411" y="5870954"/>
            <a:ext cx="990601" cy="990601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66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22" name="Oval 14"/>
          <p:cNvSpPr/>
          <p:nvPr/>
        </p:nvSpPr>
        <p:spPr>
          <a:xfrm>
            <a:off x="-1588" y="2667000"/>
            <a:ext cx="4191001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23" name="Freeform 5"/>
          <p:cNvSpPr/>
          <p:nvPr/>
        </p:nvSpPr>
        <p:spPr>
          <a:xfrm>
            <a:off x="-1588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24" name="Rectangle 1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25" name="Title 1"/>
          <p:cNvSpPr txBox="1"/>
          <p:nvPr>
            <p:ph type="title"/>
          </p:nvPr>
        </p:nvSpPr>
        <p:spPr>
          <a:xfrm>
            <a:off x="7765925" y="1113062"/>
            <a:ext cx="3777146" cy="3281958"/>
          </a:xfrm>
          <a:prstGeom prst="rect">
            <a:avLst/>
          </a:prstGeom>
        </p:spPr>
        <p:txBody>
          <a:bodyPr anchor="b"/>
          <a:lstStyle/>
          <a:p>
            <a:pPr defTabSz="347472">
              <a:defRPr sz="4104"/>
            </a:pPr>
            <a:r>
              <a:t>Picking up on Wednesday…</a:t>
            </a:r>
          </a:p>
          <a:p>
            <a:pPr defTabSz="347472">
              <a:defRPr sz="4104"/>
            </a:pPr>
          </a:p>
          <a:p>
            <a:pPr defTabSz="347472">
              <a:defRPr sz="4104"/>
            </a:pPr>
            <a:r>
              <a:t>Product Life Cycle</a:t>
            </a:r>
          </a:p>
        </p:txBody>
      </p:sp>
      <p:pic>
        <p:nvPicPr>
          <p:cNvPr id="62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9762" y="1211156"/>
            <a:ext cx="6470908" cy="4432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6" y="0"/>
                </a:moveTo>
                <a:cubicBezTo>
                  <a:pt x="87" y="0"/>
                  <a:pt x="0" y="128"/>
                  <a:pt x="0" y="286"/>
                </a:cubicBezTo>
                <a:lnTo>
                  <a:pt x="0" y="21312"/>
                </a:lnTo>
                <a:cubicBezTo>
                  <a:pt x="0" y="21470"/>
                  <a:pt x="87" y="21600"/>
                  <a:pt x="196" y="21600"/>
                </a:cubicBezTo>
                <a:lnTo>
                  <a:pt x="21403" y="21600"/>
                </a:lnTo>
                <a:cubicBezTo>
                  <a:pt x="21511" y="21600"/>
                  <a:pt x="21600" y="21470"/>
                  <a:pt x="21600" y="21312"/>
                </a:cubicBezTo>
                <a:lnTo>
                  <a:pt x="21600" y="286"/>
                </a:lnTo>
                <a:cubicBezTo>
                  <a:pt x="21600" y="128"/>
                  <a:pt x="21511" y="0"/>
                  <a:pt x="21403" y="0"/>
                </a:cubicBezTo>
                <a:lnTo>
                  <a:pt x="196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29" name="Oval 11"/>
          <p:cNvSpPr/>
          <p:nvPr/>
        </p:nvSpPr>
        <p:spPr>
          <a:xfrm>
            <a:off x="0" y="2667000"/>
            <a:ext cx="4191000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0" name="Oval 13"/>
          <p:cNvSpPr/>
          <p:nvPr/>
        </p:nvSpPr>
        <p:spPr>
          <a:xfrm>
            <a:off x="0" y="2895600"/>
            <a:ext cx="2362200" cy="236220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1" name="Freeform 5"/>
          <p:cNvSpPr/>
          <p:nvPr/>
        </p:nvSpPr>
        <p:spPr>
          <a:xfrm rot="15922489">
            <a:off x="3140486" y="1826076"/>
            <a:ext cx="3299408" cy="44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84" y="10323"/>
                </a:moveTo>
                <a:cubicBezTo>
                  <a:pt x="3750" y="15945"/>
                  <a:pt x="16252" y="21600"/>
                  <a:pt x="21509" y="21571"/>
                </a:cubicBezTo>
                <a:cubicBezTo>
                  <a:pt x="21576" y="7983"/>
                  <a:pt x="21533" y="13589"/>
                  <a:pt x="21600" y="0"/>
                </a:cubicBezTo>
                <a:lnTo>
                  <a:pt x="20881" y="832"/>
                </a:lnTo>
                <a:lnTo>
                  <a:pt x="20161" y="1631"/>
                </a:lnTo>
                <a:lnTo>
                  <a:pt x="19442" y="2405"/>
                </a:lnTo>
                <a:lnTo>
                  <a:pt x="18721" y="3070"/>
                </a:lnTo>
                <a:lnTo>
                  <a:pt x="17999" y="3739"/>
                </a:lnTo>
                <a:lnTo>
                  <a:pt x="17278" y="4366"/>
                </a:lnTo>
                <a:lnTo>
                  <a:pt x="16565" y="4901"/>
                </a:lnTo>
                <a:lnTo>
                  <a:pt x="15839" y="5402"/>
                </a:lnTo>
                <a:lnTo>
                  <a:pt x="15120" y="5871"/>
                </a:lnTo>
                <a:lnTo>
                  <a:pt x="14414" y="6270"/>
                </a:lnTo>
                <a:lnTo>
                  <a:pt x="13694" y="6670"/>
                </a:lnTo>
                <a:lnTo>
                  <a:pt x="12988" y="7008"/>
                </a:lnTo>
                <a:lnTo>
                  <a:pt x="12282" y="7273"/>
                </a:lnTo>
                <a:lnTo>
                  <a:pt x="11575" y="7542"/>
                </a:lnTo>
                <a:lnTo>
                  <a:pt x="10878" y="7771"/>
                </a:lnTo>
                <a:lnTo>
                  <a:pt x="10189" y="7942"/>
                </a:lnTo>
                <a:lnTo>
                  <a:pt x="9495" y="8072"/>
                </a:lnTo>
                <a:lnTo>
                  <a:pt x="8811" y="8207"/>
                </a:lnTo>
                <a:lnTo>
                  <a:pt x="8135" y="8272"/>
                </a:lnTo>
                <a:lnTo>
                  <a:pt x="7461" y="8342"/>
                </a:lnTo>
                <a:lnTo>
                  <a:pt x="6793" y="8370"/>
                </a:lnTo>
                <a:lnTo>
                  <a:pt x="6132" y="8342"/>
                </a:lnTo>
                <a:lnTo>
                  <a:pt x="5480" y="8342"/>
                </a:lnTo>
                <a:lnTo>
                  <a:pt x="4834" y="8272"/>
                </a:lnTo>
                <a:lnTo>
                  <a:pt x="4197" y="8170"/>
                </a:lnTo>
                <a:lnTo>
                  <a:pt x="3570" y="8072"/>
                </a:lnTo>
                <a:lnTo>
                  <a:pt x="2955" y="7971"/>
                </a:lnTo>
                <a:lnTo>
                  <a:pt x="2344" y="7807"/>
                </a:lnTo>
                <a:lnTo>
                  <a:pt x="1741" y="7636"/>
                </a:lnTo>
                <a:lnTo>
                  <a:pt x="1151" y="7473"/>
                </a:lnTo>
                <a:lnTo>
                  <a:pt x="0" y="7037"/>
                </a:lnTo>
                <a:cubicBezTo>
                  <a:pt x="60" y="8134"/>
                  <a:pt x="123" y="9226"/>
                  <a:pt x="184" y="1032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2" name="Rectangle 17"/>
          <p:cNvSpPr/>
          <p:nvPr/>
        </p:nvSpPr>
        <p:spPr>
          <a:xfrm>
            <a:off x="5713412" y="402164"/>
            <a:ext cx="6055254" cy="60536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3" name="Freeform 5"/>
          <p:cNvSpPr/>
          <p:nvPr/>
        </p:nvSpPr>
        <p:spPr>
          <a:xfrm rot="16200000">
            <a:off x="2229376" y="2801721"/>
            <a:ext cx="6053671" cy="125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19"/>
                </a:lnTo>
                <a:lnTo>
                  <a:pt x="21600" y="21600"/>
                </a:lnTo>
                <a:lnTo>
                  <a:pt x="21600" y="19"/>
                </a:lnTo>
                <a:lnTo>
                  <a:pt x="21110" y="421"/>
                </a:lnTo>
                <a:lnTo>
                  <a:pt x="20622" y="805"/>
                </a:lnTo>
                <a:lnTo>
                  <a:pt x="20131" y="1180"/>
                </a:lnTo>
                <a:lnTo>
                  <a:pt x="19639" y="1501"/>
                </a:lnTo>
                <a:lnTo>
                  <a:pt x="19148" y="1825"/>
                </a:lnTo>
                <a:lnTo>
                  <a:pt x="18656" y="2128"/>
                </a:lnTo>
                <a:lnTo>
                  <a:pt x="18170" y="2387"/>
                </a:lnTo>
                <a:lnTo>
                  <a:pt x="17677" y="2633"/>
                </a:lnTo>
                <a:lnTo>
                  <a:pt x="17187" y="2857"/>
                </a:lnTo>
                <a:lnTo>
                  <a:pt x="16705" y="3051"/>
                </a:lnTo>
                <a:lnTo>
                  <a:pt x="16217" y="3245"/>
                </a:lnTo>
                <a:lnTo>
                  <a:pt x="15736" y="3407"/>
                </a:lnTo>
                <a:lnTo>
                  <a:pt x="15254" y="3534"/>
                </a:lnTo>
                <a:lnTo>
                  <a:pt x="14774" y="3667"/>
                </a:lnTo>
                <a:lnTo>
                  <a:pt x="14299" y="3777"/>
                </a:lnTo>
                <a:lnTo>
                  <a:pt x="13828" y="3856"/>
                </a:lnTo>
                <a:lnTo>
                  <a:pt x="13357" y="3923"/>
                </a:lnTo>
                <a:lnTo>
                  <a:pt x="12891" y="3988"/>
                </a:lnTo>
                <a:lnTo>
                  <a:pt x="12431" y="4018"/>
                </a:lnTo>
                <a:lnTo>
                  <a:pt x="11971" y="4050"/>
                </a:lnTo>
                <a:lnTo>
                  <a:pt x="11517" y="4066"/>
                </a:lnTo>
                <a:lnTo>
                  <a:pt x="11068" y="4050"/>
                </a:lnTo>
                <a:lnTo>
                  <a:pt x="10623" y="4050"/>
                </a:lnTo>
                <a:lnTo>
                  <a:pt x="10182" y="4018"/>
                </a:lnTo>
                <a:lnTo>
                  <a:pt x="9750" y="3969"/>
                </a:lnTo>
                <a:lnTo>
                  <a:pt x="9323" y="3923"/>
                </a:lnTo>
                <a:lnTo>
                  <a:pt x="8904" y="3872"/>
                </a:lnTo>
                <a:lnTo>
                  <a:pt x="8487" y="3794"/>
                </a:lnTo>
                <a:lnTo>
                  <a:pt x="8076" y="3710"/>
                </a:lnTo>
                <a:lnTo>
                  <a:pt x="7674" y="3634"/>
                </a:lnTo>
                <a:lnTo>
                  <a:pt x="6890" y="3421"/>
                </a:lnTo>
                <a:lnTo>
                  <a:pt x="6139" y="3194"/>
                </a:lnTo>
                <a:lnTo>
                  <a:pt x="5417" y="2957"/>
                </a:lnTo>
                <a:lnTo>
                  <a:pt x="4735" y="2695"/>
                </a:lnTo>
                <a:lnTo>
                  <a:pt x="4082" y="2422"/>
                </a:lnTo>
                <a:lnTo>
                  <a:pt x="3478" y="2128"/>
                </a:lnTo>
                <a:lnTo>
                  <a:pt x="2910" y="1839"/>
                </a:lnTo>
                <a:lnTo>
                  <a:pt x="2387" y="1550"/>
                </a:lnTo>
                <a:lnTo>
                  <a:pt x="1907" y="1277"/>
                </a:lnTo>
                <a:lnTo>
                  <a:pt x="1482" y="1018"/>
                </a:lnTo>
                <a:lnTo>
                  <a:pt x="1097" y="772"/>
                </a:lnTo>
                <a:lnTo>
                  <a:pt x="773" y="567"/>
                </a:lnTo>
                <a:lnTo>
                  <a:pt x="501" y="373"/>
                </a:lnTo>
                <a:lnTo>
                  <a:pt x="127" y="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4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5" name="Title 1"/>
          <p:cNvSpPr txBox="1"/>
          <p:nvPr>
            <p:ph type="title"/>
          </p:nvPr>
        </p:nvSpPr>
        <p:spPr>
          <a:xfrm>
            <a:off x="1154954" y="973666"/>
            <a:ext cx="2942212" cy="483374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Growth Stage</a:t>
            </a:r>
          </a:p>
        </p:txBody>
      </p:sp>
      <p:sp>
        <p:nvSpPr>
          <p:cNvPr id="636" name="Rectangle 2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652" name="Content Placeholder 2"/>
          <p:cNvGrpSpPr/>
          <p:nvPr/>
        </p:nvGrpSpPr>
        <p:grpSpPr>
          <a:xfrm>
            <a:off x="5194300" y="812135"/>
            <a:ext cx="6391275" cy="5238491"/>
            <a:chOff x="0" y="0"/>
            <a:chExt cx="6391275" cy="5238489"/>
          </a:xfrm>
        </p:grpSpPr>
        <p:sp>
          <p:nvSpPr>
            <p:cNvPr id="637" name="Rounded Rectangle"/>
            <p:cNvSpPr/>
            <p:nvPr/>
          </p:nvSpPr>
          <p:spPr>
            <a:xfrm>
              <a:off x="0" y="0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38" name="Square"/>
            <p:cNvSpPr/>
            <p:nvPr/>
          </p:nvSpPr>
          <p:spPr>
            <a:xfrm>
              <a:off x="264106" y="196444"/>
              <a:ext cx="480195" cy="480194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39" name="Still relatively young"/>
            <p:cNvSpPr txBox="1"/>
            <p:nvPr/>
          </p:nvSpPr>
          <p:spPr>
            <a:xfrm>
              <a:off x="1008408" y="210789"/>
              <a:ext cx="5382866" cy="451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lvl1pPr>
            </a:lstStyle>
            <a:p>
              <a:pPr/>
              <a:r>
                <a:t>Still relatively young</a:t>
              </a:r>
            </a:p>
          </p:txBody>
        </p:sp>
        <p:sp>
          <p:nvSpPr>
            <p:cNvPr id="640" name="Rounded Rectangle"/>
            <p:cNvSpPr/>
            <p:nvPr/>
          </p:nvSpPr>
          <p:spPr>
            <a:xfrm>
              <a:off x="0" y="1091351"/>
              <a:ext cx="6391275" cy="873083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41" name="Square"/>
            <p:cNvSpPr/>
            <p:nvPr/>
          </p:nvSpPr>
          <p:spPr>
            <a:xfrm>
              <a:off x="264106" y="1287796"/>
              <a:ext cx="480195" cy="480195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42" name="Revenue increasing but probably not profitable…"/>
            <p:cNvSpPr txBox="1"/>
            <p:nvPr/>
          </p:nvSpPr>
          <p:spPr>
            <a:xfrm>
              <a:off x="1008408" y="1136787"/>
              <a:ext cx="5382866" cy="7822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/>
            <a:p>
              <a:pPr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Revenue increasing but probably not profitable</a:t>
              </a:r>
            </a:p>
            <a:p>
              <a:pPr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Price starts decreasing</a:t>
              </a:r>
            </a:p>
          </p:txBody>
        </p:sp>
        <p:sp>
          <p:nvSpPr>
            <p:cNvPr id="643" name="Rounded Rectangle"/>
            <p:cNvSpPr/>
            <p:nvPr/>
          </p:nvSpPr>
          <p:spPr>
            <a:xfrm>
              <a:off x="0" y="2182703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44" name="Square"/>
            <p:cNvSpPr/>
            <p:nvPr/>
          </p:nvSpPr>
          <p:spPr>
            <a:xfrm>
              <a:off x="264106" y="2379147"/>
              <a:ext cx="480195" cy="480195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45" name="News coverage begins to increase"/>
            <p:cNvSpPr txBox="1"/>
            <p:nvPr/>
          </p:nvSpPr>
          <p:spPr>
            <a:xfrm>
              <a:off x="1008408" y="2393493"/>
              <a:ext cx="5382866" cy="451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lvl1pPr>
            </a:lstStyle>
            <a:p>
              <a:pPr/>
              <a:r>
                <a:t>News coverage begins to increase</a:t>
              </a:r>
            </a:p>
          </p:txBody>
        </p:sp>
        <p:sp>
          <p:nvSpPr>
            <p:cNvPr id="646" name="Rounded Rectangle"/>
            <p:cNvSpPr/>
            <p:nvPr/>
          </p:nvSpPr>
          <p:spPr>
            <a:xfrm>
              <a:off x="0" y="3297088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47" name="Square"/>
            <p:cNvSpPr/>
            <p:nvPr/>
          </p:nvSpPr>
          <p:spPr>
            <a:xfrm>
              <a:off x="264106" y="3470499"/>
              <a:ext cx="480195" cy="480195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48" name="Major increase in number of competitors"/>
            <p:cNvSpPr txBox="1"/>
            <p:nvPr/>
          </p:nvSpPr>
          <p:spPr>
            <a:xfrm>
              <a:off x="1008408" y="3484845"/>
              <a:ext cx="5382866" cy="451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lvl1pPr>
            </a:lstStyle>
            <a:p>
              <a:pPr/>
              <a:r>
                <a:t>Major increase in number of competitors</a:t>
              </a:r>
            </a:p>
          </p:txBody>
        </p:sp>
        <p:sp>
          <p:nvSpPr>
            <p:cNvPr id="649" name="Rounded Rectangle"/>
            <p:cNvSpPr/>
            <p:nvPr/>
          </p:nvSpPr>
          <p:spPr>
            <a:xfrm>
              <a:off x="0" y="4365408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50" name="Square"/>
            <p:cNvSpPr/>
            <p:nvPr/>
          </p:nvSpPr>
          <p:spPr>
            <a:xfrm>
              <a:off x="264106" y="4561851"/>
              <a:ext cx="480195" cy="480195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51" name="Number of users skyrockets…"/>
            <p:cNvSpPr txBox="1"/>
            <p:nvPr/>
          </p:nvSpPr>
          <p:spPr>
            <a:xfrm>
              <a:off x="1008408" y="4410843"/>
              <a:ext cx="5382866" cy="7822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/>
            <a:p>
              <a:pPr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Number of users skyrockets</a:t>
              </a:r>
            </a:p>
            <a:p>
              <a:pPr defTabSz="755650">
                <a:lnSpc>
                  <a:spcPct val="90000"/>
                </a:lnSpc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Attitudes/memes begin to form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Growth Stage</a:t>
            </a:r>
          </a:p>
        </p:txBody>
      </p:sp>
      <p:grpSp>
        <p:nvGrpSpPr>
          <p:cNvPr id="661" name="Content Placeholder 2"/>
          <p:cNvGrpSpPr/>
          <p:nvPr/>
        </p:nvGrpSpPr>
        <p:grpSpPr>
          <a:xfrm>
            <a:off x="1410796" y="2925231"/>
            <a:ext cx="9377658" cy="3332022"/>
            <a:chOff x="0" y="0"/>
            <a:chExt cx="9377657" cy="3332020"/>
          </a:xfrm>
        </p:grpSpPr>
        <p:sp>
          <p:nvSpPr>
            <p:cNvPr id="655" name="Rectangle"/>
            <p:cNvSpPr/>
            <p:nvPr/>
          </p:nvSpPr>
          <p:spPr>
            <a:xfrm>
              <a:off x="1401258" y="0"/>
              <a:ext cx="1509049" cy="139635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56" name="Advertising Objectives"/>
            <p:cNvSpPr txBox="1"/>
            <p:nvPr/>
          </p:nvSpPr>
          <p:spPr>
            <a:xfrm>
              <a:off x="0" y="1519041"/>
              <a:ext cx="4311566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377950">
                <a:spcBef>
                  <a:spcPts val="1300"/>
                </a:spcBef>
                <a:defRPr sz="3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Advertising Objectives</a:t>
              </a:r>
            </a:p>
          </p:txBody>
        </p:sp>
        <p:sp>
          <p:nvSpPr>
            <p:cNvPr id="657" name="Generate Demand…"/>
            <p:cNvSpPr txBox="1"/>
            <p:nvPr/>
          </p:nvSpPr>
          <p:spPr>
            <a:xfrm>
              <a:off x="0" y="2174542"/>
              <a:ext cx="4311566" cy="981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755650"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Generate Demand</a:t>
              </a:r>
            </a:p>
            <a:p>
              <a:pPr algn="ctr" defTabSz="755650"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Emphasize unique position</a:t>
              </a:r>
            </a:p>
            <a:p>
              <a:pPr algn="ctr" defTabSz="755650"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Specialized Media Mix</a:t>
              </a:r>
            </a:p>
          </p:txBody>
        </p:sp>
        <p:sp>
          <p:nvSpPr>
            <p:cNvPr id="658" name="Rectangle"/>
            <p:cNvSpPr/>
            <p:nvPr/>
          </p:nvSpPr>
          <p:spPr>
            <a:xfrm>
              <a:off x="6467349" y="0"/>
              <a:ext cx="1509049" cy="1396355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59" name="Promotion Objectives"/>
            <p:cNvSpPr txBox="1"/>
            <p:nvPr/>
          </p:nvSpPr>
          <p:spPr>
            <a:xfrm>
              <a:off x="5066091" y="1519041"/>
              <a:ext cx="4311567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377950">
                <a:spcBef>
                  <a:spcPts val="1300"/>
                </a:spcBef>
                <a:defRPr sz="3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Promotion Objectives</a:t>
              </a:r>
            </a:p>
          </p:txBody>
        </p:sp>
        <p:sp>
          <p:nvSpPr>
            <p:cNvPr id="660" name="Promote to Retailers shelf space, features, and exclusives…"/>
            <p:cNvSpPr txBox="1"/>
            <p:nvPr/>
          </p:nvSpPr>
          <p:spPr>
            <a:xfrm>
              <a:off x="5066091" y="2174542"/>
              <a:ext cx="4311567" cy="115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755650"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Promote to Retailers shelf space, features, and exclusives</a:t>
              </a:r>
            </a:p>
            <a:p>
              <a:pPr algn="ctr" defTabSz="755650"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Promote to consumers to encourage trial and branding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roup 70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663" name="Rectangle 7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4" name="Oval 72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5" name="Oval 73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6" name="Oval 74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7" name="Rectangle 75"/>
            <p:cNvSpPr/>
            <p:nvPr/>
          </p:nvSpPr>
          <p:spPr>
            <a:xfrm>
              <a:off x="5715000" y="402164"/>
              <a:ext cx="605525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8" name="Freeform 5"/>
            <p:cNvSpPr/>
            <p:nvPr/>
          </p:nvSpPr>
          <p:spPr>
            <a:xfrm rot="16200000">
              <a:off x="2230965" y="2801720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9" name="Freeform 5"/>
            <p:cNvSpPr/>
            <p:nvPr/>
          </p:nvSpPr>
          <p:spPr>
            <a:xfrm rot="15922489">
              <a:off x="3142074" y="1826076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0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72" name="Title 1"/>
          <p:cNvSpPr txBox="1"/>
          <p:nvPr>
            <p:ph type="title"/>
          </p:nvPr>
        </p:nvSpPr>
        <p:spPr>
          <a:xfrm>
            <a:off x="1154954" y="973667"/>
            <a:ext cx="3178262" cy="1020233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Tesla example</a:t>
            </a:r>
          </a:p>
        </p:txBody>
      </p:sp>
      <p:sp>
        <p:nvSpPr>
          <p:cNvPr id="673" name="Content Placeholder 2"/>
          <p:cNvSpPr txBox="1"/>
          <p:nvPr>
            <p:ph type="body" sz="quarter" idx="1"/>
          </p:nvPr>
        </p:nvSpPr>
        <p:spPr>
          <a:xfrm>
            <a:off x="1154954" y="2120900"/>
            <a:ext cx="3133727" cy="38989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Lowered costs to promote adoption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Sportier and “cooler” than competitors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Gave away engine designs to move industry towards growth after name became huge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Began experimenting in solar and power conversion technology.</a:t>
            </a:r>
          </a:p>
        </p:txBody>
      </p:sp>
      <p:pic>
        <p:nvPicPr>
          <p:cNvPr id="67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5764" t="0" r="14701" b="0"/>
          <a:stretch>
            <a:fillRect/>
          </a:stretch>
        </p:blipFill>
        <p:spPr>
          <a:xfrm>
            <a:off x="5334476" y="803750"/>
            <a:ext cx="6251664" cy="5250395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Rectangle 8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78" name="Oval 11"/>
          <p:cNvSpPr/>
          <p:nvPr/>
        </p:nvSpPr>
        <p:spPr>
          <a:xfrm>
            <a:off x="0" y="2667000"/>
            <a:ext cx="4191000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79" name="Oval 13"/>
          <p:cNvSpPr/>
          <p:nvPr/>
        </p:nvSpPr>
        <p:spPr>
          <a:xfrm>
            <a:off x="0" y="2895600"/>
            <a:ext cx="2362200" cy="236220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0" name="Freeform 5"/>
          <p:cNvSpPr/>
          <p:nvPr/>
        </p:nvSpPr>
        <p:spPr>
          <a:xfrm rot="15922489">
            <a:off x="3140486" y="1826076"/>
            <a:ext cx="3299408" cy="44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84" y="10323"/>
                </a:moveTo>
                <a:cubicBezTo>
                  <a:pt x="3750" y="15945"/>
                  <a:pt x="16252" y="21600"/>
                  <a:pt x="21509" y="21571"/>
                </a:cubicBezTo>
                <a:cubicBezTo>
                  <a:pt x="21576" y="7983"/>
                  <a:pt x="21533" y="13589"/>
                  <a:pt x="21600" y="0"/>
                </a:cubicBezTo>
                <a:lnTo>
                  <a:pt x="20881" y="832"/>
                </a:lnTo>
                <a:lnTo>
                  <a:pt x="20161" y="1631"/>
                </a:lnTo>
                <a:lnTo>
                  <a:pt x="19442" y="2405"/>
                </a:lnTo>
                <a:lnTo>
                  <a:pt x="18721" y="3070"/>
                </a:lnTo>
                <a:lnTo>
                  <a:pt x="17999" y="3739"/>
                </a:lnTo>
                <a:lnTo>
                  <a:pt x="17278" y="4366"/>
                </a:lnTo>
                <a:lnTo>
                  <a:pt x="16565" y="4901"/>
                </a:lnTo>
                <a:lnTo>
                  <a:pt x="15839" y="5402"/>
                </a:lnTo>
                <a:lnTo>
                  <a:pt x="15120" y="5871"/>
                </a:lnTo>
                <a:lnTo>
                  <a:pt x="14414" y="6270"/>
                </a:lnTo>
                <a:lnTo>
                  <a:pt x="13694" y="6670"/>
                </a:lnTo>
                <a:lnTo>
                  <a:pt x="12988" y="7008"/>
                </a:lnTo>
                <a:lnTo>
                  <a:pt x="12282" y="7273"/>
                </a:lnTo>
                <a:lnTo>
                  <a:pt x="11575" y="7542"/>
                </a:lnTo>
                <a:lnTo>
                  <a:pt x="10878" y="7771"/>
                </a:lnTo>
                <a:lnTo>
                  <a:pt x="10189" y="7942"/>
                </a:lnTo>
                <a:lnTo>
                  <a:pt x="9495" y="8072"/>
                </a:lnTo>
                <a:lnTo>
                  <a:pt x="8811" y="8207"/>
                </a:lnTo>
                <a:lnTo>
                  <a:pt x="8135" y="8272"/>
                </a:lnTo>
                <a:lnTo>
                  <a:pt x="7461" y="8342"/>
                </a:lnTo>
                <a:lnTo>
                  <a:pt x="6793" y="8370"/>
                </a:lnTo>
                <a:lnTo>
                  <a:pt x="6132" y="8342"/>
                </a:lnTo>
                <a:lnTo>
                  <a:pt x="5480" y="8342"/>
                </a:lnTo>
                <a:lnTo>
                  <a:pt x="4834" y="8272"/>
                </a:lnTo>
                <a:lnTo>
                  <a:pt x="4197" y="8170"/>
                </a:lnTo>
                <a:lnTo>
                  <a:pt x="3570" y="8072"/>
                </a:lnTo>
                <a:lnTo>
                  <a:pt x="2955" y="7971"/>
                </a:lnTo>
                <a:lnTo>
                  <a:pt x="2344" y="7807"/>
                </a:lnTo>
                <a:lnTo>
                  <a:pt x="1741" y="7636"/>
                </a:lnTo>
                <a:lnTo>
                  <a:pt x="1151" y="7473"/>
                </a:lnTo>
                <a:lnTo>
                  <a:pt x="0" y="7037"/>
                </a:lnTo>
                <a:cubicBezTo>
                  <a:pt x="60" y="8134"/>
                  <a:pt x="123" y="9226"/>
                  <a:pt x="184" y="1032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1" name="Rectangle 17"/>
          <p:cNvSpPr/>
          <p:nvPr/>
        </p:nvSpPr>
        <p:spPr>
          <a:xfrm>
            <a:off x="5713412" y="402164"/>
            <a:ext cx="6055254" cy="60536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2" name="Freeform 5"/>
          <p:cNvSpPr/>
          <p:nvPr/>
        </p:nvSpPr>
        <p:spPr>
          <a:xfrm rot="16200000">
            <a:off x="2229376" y="2801721"/>
            <a:ext cx="6053671" cy="125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19"/>
                </a:lnTo>
                <a:lnTo>
                  <a:pt x="21600" y="21600"/>
                </a:lnTo>
                <a:lnTo>
                  <a:pt x="21600" y="19"/>
                </a:lnTo>
                <a:lnTo>
                  <a:pt x="21110" y="421"/>
                </a:lnTo>
                <a:lnTo>
                  <a:pt x="20622" y="805"/>
                </a:lnTo>
                <a:lnTo>
                  <a:pt x="20131" y="1180"/>
                </a:lnTo>
                <a:lnTo>
                  <a:pt x="19639" y="1501"/>
                </a:lnTo>
                <a:lnTo>
                  <a:pt x="19148" y="1825"/>
                </a:lnTo>
                <a:lnTo>
                  <a:pt x="18656" y="2128"/>
                </a:lnTo>
                <a:lnTo>
                  <a:pt x="18170" y="2387"/>
                </a:lnTo>
                <a:lnTo>
                  <a:pt x="17677" y="2633"/>
                </a:lnTo>
                <a:lnTo>
                  <a:pt x="17187" y="2857"/>
                </a:lnTo>
                <a:lnTo>
                  <a:pt x="16705" y="3051"/>
                </a:lnTo>
                <a:lnTo>
                  <a:pt x="16217" y="3245"/>
                </a:lnTo>
                <a:lnTo>
                  <a:pt x="15736" y="3407"/>
                </a:lnTo>
                <a:lnTo>
                  <a:pt x="15254" y="3534"/>
                </a:lnTo>
                <a:lnTo>
                  <a:pt x="14774" y="3667"/>
                </a:lnTo>
                <a:lnTo>
                  <a:pt x="14299" y="3777"/>
                </a:lnTo>
                <a:lnTo>
                  <a:pt x="13828" y="3856"/>
                </a:lnTo>
                <a:lnTo>
                  <a:pt x="13357" y="3923"/>
                </a:lnTo>
                <a:lnTo>
                  <a:pt x="12891" y="3988"/>
                </a:lnTo>
                <a:lnTo>
                  <a:pt x="12431" y="4018"/>
                </a:lnTo>
                <a:lnTo>
                  <a:pt x="11971" y="4050"/>
                </a:lnTo>
                <a:lnTo>
                  <a:pt x="11517" y="4066"/>
                </a:lnTo>
                <a:lnTo>
                  <a:pt x="11068" y="4050"/>
                </a:lnTo>
                <a:lnTo>
                  <a:pt x="10623" y="4050"/>
                </a:lnTo>
                <a:lnTo>
                  <a:pt x="10182" y="4018"/>
                </a:lnTo>
                <a:lnTo>
                  <a:pt x="9750" y="3969"/>
                </a:lnTo>
                <a:lnTo>
                  <a:pt x="9323" y="3923"/>
                </a:lnTo>
                <a:lnTo>
                  <a:pt x="8904" y="3872"/>
                </a:lnTo>
                <a:lnTo>
                  <a:pt x="8487" y="3794"/>
                </a:lnTo>
                <a:lnTo>
                  <a:pt x="8076" y="3710"/>
                </a:lnTo>
                <a:lnTo>
                  <a:pt x="7674" y="3634"/>
                </a:lnTo>
                <a:lnTo>
                  <a:pt x="6890" y="3421"/>
                </a:lnTo>
                <a:lnTo>
                  <a:pt x="6139" y="3194"/>
                </a:lnTo>
                <a:lnTo>
                  <a:pt x="5417" y="2957"/>
                </a:lnTo>
                <a:lnTo>
                  <a:pt x="4735" y="2695"/>
                </a:lnTo>
                <a:lnTo>
                  <a:pt x="4082" y="2422"/>
                </a:lnTo>
                <a:lnTo>
                  <a:pt x="3478" y="2128"/>
                </a:lnTo>
                <a:lnTo>
                  <a:pt x="2910" y="1839"/>
                </a:lnTo>
                <a:lnTo>
                  <a:pt x="2387" y="1550"/>
                </a:lnTo>
                <a:lnTo>
                  <a:pt x="1907" y="1277"/>
                </a:lnTo>
                <a:lnTo>
                  <a:pt x="1482" y="1018"/>
                </a:lnTo>
                <a:lnTo>
                  <a:pt x="1097" y="772"/>
                </a:lnTo>
                <a:lnTo>
                  <a:pt x="773" y="567"/>
                </a:lnTo>
                <a:lnTo>
                  <a:pt x="501" y="373"/>
                </a:lnTo>
                <a:lnTo>
                  <a:pt x="127" y="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3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4" name="Title 1"/>
          <p:cNvSpPr txBox="1"/>
          <p:nvPr>
            <p:ph type="title"/>
          </p:nvPr>
        </p:nvSpPr>
        <p:spPr>
          <a:xfrm>
            <a:off x="1154954" y="973666"/>
            <a:ext cx="2942212" cy="483374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Maturity Stage</a:t>
            </a:r>
          </a:p>
        </p:txBody>
      </p:sp>
      <p:sp>
        <p:nvSpPr>
          <p:cNvPr id="685" name="Rectangle 2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701" name="Content Placeholder 2"/>
          <p:cNvGrpSpPr/>
          <p:nvPr/>
        </p:nvGrpSpPr>
        <p:grpSpPr>
          <a:xfrm>
            <a:off x="5194300" y="812135"/>
            <a:ext cx="6391275" cy="5238491"/>
            <a:chOff x="0" y="0"/>
            <a:chExt cx="6391275" cy="5238489"/>
          </a:xfrm>
        </p:grpSpPr>
        <p:sp>
          <p:nvSpPr>
            <p:cNvPr id="686" name="Rounded Rectangle"/>
            <p:cNvSpPr/>
            <p:nvPr/>
          </p:nvSpPr>
          <p:spPr>
            <a:xfrm>
              <a:off x="0" y="0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87" name="Square"/>
            <p:cNvSpPr/>
            <p:nvPr/>
          </p:nvSpPr>
          <p:spPr>
            <a:xfrm>
              <a:off x="264106" y="196444"/>
              <a:ext cx="480195" cy="480194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88" name="Mature"/>
            <p:cNvSpPr txBox="1"/>
            <p:nvPr/>
          </p:nvSpPr>
          <p:spPr>
            <a:xfrm>
              <a:off x="1008408" y="198089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Mature</a:t>
              </a:r>
            </a:p>
          </p:txBody>
        </p:sp>
        <p:sp>
          <p:nvSpPr>
            <p:cNvPr id="689" name="Rounded Rectangle"/>
            <p:cNvSpPr/>
            <p:nvPr/>
          </p:nvSpPr>
          <p:spPr>
            <a:xfrm>
              <a:off x="0" y="1091351"/>
              <a:ext cx="6391275" cy="873083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90" name="Square"/>
            <p:cNvSpPr/>
            <p:nvPr/>
          </p:nvSpPr>
          <p:spPr>
            <a:xfrm>
              <a:off x="264106" y="1287796"/>
              <a:ext cx="480195" cy="480195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91" name="Revenue starts to top out…"/>
            <p:cNvSpPr txBox="1"/>
            <p:nvPr/>
          </p:nvSpPr>
          <p:spPr>
            <a:xfrm>
              <a:off x="1008408" y="1107323"/>
              <a:ext cx="5382866" cy="841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pPr>
              <a:r>
                <a:t>Revenue starts to top out</a:t>
              </a:r>
            </a:p>
            <a:p>
              <a: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pPr>
              <a:r>
                <a:t>Profit becomes key</a:t>
              </a:r>
            </a:p>
          </p:txBody>
        </p:sp>
        <p:sp>
          <p:nvSpPr>
            <p:cNvPr id="692" name="Rounded Rectangle"/>
            <p:cNvSpPr/>
            <p:nvPr/>
          </p:nvSpPr>
          <p:spPr>
            <a:xfrm>
              <a:off x="0" y="2182703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93" name="Square"/>
            <p:cNvSpPr/>
            <p:nvPr/>
          </p:nvSpPr>
          <p:spPr>
            <a:xfrm>
              <a:off x="264106" y="2379147"/>
              <a:ext cx="480195" cy="480195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94" name="Saturated Awareness…"/>
            <p:cNvSpPr txBox="1"/>
            <p:nvPr/>
          </p:nvSpPr>
          <p:spPr>
            <a:xfrm>
              <a:off x="1008408" y="2198675"/>
              <a:ext cx="5382866" cy="841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pPr>
              <a:r>
                <a:t>Saturated Awareness</a:t>
              </a:r>
            </a:p>
            <a:p>
              <a: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pPr>
              <a:r>
                <a:t>IPOs and Investor focus</a:t>
              </a:r>
            </a:p>
          </p:txBody>
        </p:sp>
        <p:sp>
          <p:nvSpPr>
            <p:cNvPr id="695" name="Rounded Rectangle"/>
            <p:cNvSpPr/>
            <p:nvPr/>
          </p:nvSpPr>
          <p:spPr>
            <a:xfrm>
              <a:off x="0" y="3297088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96" name="Square"/>
            <p:cNvSpPr/>
            <p:nvPr/>
          </p:nvSpPr>
          <p:spPr>
            <a:xfrm>
              <a:off x="264106" y="3470499"/>
              <a:ext cx="480195" cy="480195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97" name="Fewer competitors with minor differences"/>
            <p:cNvSpPr txBox="1"/>
            <p:nvPr/>
          </p:nvSpPr>
          <p:spPr>
            <a:xfrm>
              <a:off x="1008408" y="3472145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Fewer competitors with minor differences</a:t>
              </a:r>
            </a:p>
          </p:txBody>
        </p:sp>
        <p:sp>
          <p:nvSpPr>
            <p:cNvPr id="698" name="Rounded Rectangle"/>
            <p:cNvSpPr/>
            <p:nvPr/>
          </p:nvSpPr>
          <p:spPr>
            <a:xfrm>
              <a:off x="0" y="4365408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699" name="Square"/>
            <p:cNvSpPr/>
            <p:nvPr/>
          </p:nvSpPr>
          <p:spPr>
            <a:xfrm>
              <a:off x="264106" y="4561851"/>
              <a:ext cx="480195" cy="480195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00" name="Attitudes have formed and people are in camps"/>
            <p:cNvSpPr txBox="1"/>
            <p:nvPr/>
          </p:nvSpPr>
          <p:spPr>
            <a:xfrm>
              <a:off x="1008408" y="4432052"/>
              <a:ext cx="5382866" cy="739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Attitudes have formed and people are in camps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Maturity Stage</a:t>
            </a:r>
          </a:p>
        </p:txBody>
      </p:sp>
      <p:grpSp>
        <p:nvGrpSpPr>
          <p:cNvPr id="710" name="Content Placeholder 2"/>
          <p:cNvGrpSpPr/>
          <p:nvPr/>
        </p:nvGrpSpPr>
        <p:grpSpPr>
          <a:xfrm>
            <a:off x="1406213" y="2925231"/>
            <a:ext cx="9386824" cy="3155999"/>
            <a:chOff x="0" y="0"/>
            <a:chExt cx="9386823" cy="3155998"/>
          </a:xfrm>
        </p:grpSpPr>
        <p:sp>
          <p:nvSpPr>
            <p:cNvPr id="704" name="Rectangle"/>
            <p:cNvSpPr/>
            <p:nvPr/>
          </p:nvSpPr>
          <p:spPr>
            <a:xfrm>
              <a:off x="1402629" y="0"/>
              <a:ext cx="1510524" cy="139635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05" name="Advertising Objectives"/>
            <p:cNvSpPr txBox="1"/>
            <p:nvPr/>
          </p:nvSpPr>
          <p:spPr>
            <a:xfrm>
              <a:off x="0" y="1519041"/>
              <a:ext cx="4315782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377950">
                <a:spcBef>
                  <a:spcPts val="1300"/>
                </a:spcBef>
                <a:defRPr sz="3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Advertising Objectives</a:t>
              </a:r>
            </a:p>
          </p:txBody>
        </p:sp>
        <p:sp>
          <p:nvSpPr>
            <p:cNvPr id="706" name="Defend Position…"/>
            <p:cNvSpPr txBox="1"/>
            <p:nvPr/>
          </p:nvSpPr>
          <p:spPr>
            <a:xfrm>
              <a:off x="0" y="2174542"/>
              <a:ext cx="4315782" cy="981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755650"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Defend Position</a:t>
              </a:r>
            </a:p>
            <a:p>
              <a:pPr algn="ctr" defTabSz="755650"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Take share from competitors</a:t>
              </a:r>
            </a:p>
            <a:p>
              <a:pPr algn="ctr" defTabSz="755650">
                <a:spcBef>
                  <a:spcPts val="700"/>
                </a:spcBef>
                <a:defRPr sz="1700">
                  <a:solidFill>
                    <a:srgbClr val="404040"/>
                  </a:solidFill>
                </a:defRPr>
              </a:pPr>
              <a:r>
                <a:t>Defined Media Mix</a:t>
              </a:r>
            </a:p>
          </p:txBody>
        </p:sp>
        <p:sp>
          <p:nvSpPr>
            <p:cNvPr id="707" name="Rectangle"/>
            <p:cNvSpPr/>
            <p:nvPr/>
          </p:nvSpPr>
          <p:spPr>
            <a:xfrm>
              <a:off x="6473671" y="0"/>
              <a:ext cx="1510524" cy="1396355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08" name="Promotion Objectives"/>
            <p:cNvSpPr txBox="1"/>
            <p:nvPr/>
          </p:nvSpPr>
          <p:spPr>
            <a:xfrm>
              <a:off x="5071042" y="1519041"/>
              <a:ext cx="4315782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377950">
                <a:spcBef>
                  <a:spcPts val="1300"/>
                </a:spcBef>
                <a:defRPr sz="3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Promotion Objectives</a:t>
              </a:r>
            </a:p>
          </p:txBody>
        </p:sp>
        <p:sp>
          <p:nvSpPr>
            <p:cNvPr id="709" name="Promote to Retailers to support them…"/>
            <p:cNvSpPr txBox="1"/>
            <p:nvPr/>
          </p:nvSpPr>
          <p:spPr>
            <a:xfrm>
              <a:off x="5071042" y="2174542"/>
              <a:ext cx="4315782" cy="797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622300">
                <a:spcBef>
                  <a:spcPts val="500"/>
                </a:spcBef>
                <a:defRPr sz="1400">
                  <a:solidFill>
                    <a:srgbClr val="404040"/>
                  </a:solidFill>
                </a:defRPr>
              </a:pPr>
              <a:r>
                <a:t>Promote to Retailers to support them</a:t>
              </a:r>
            </a:p>
            <a:p>
              <a:pPr algn="ctr" defTabSz="622300">
                <a:spcBef>
                  <a:spcPts val="500"/>
                </a:spcBef>
                <a:defRPr sz="1400">
                  <a:solidFill>
                    <a:srgbClr val="404040"/>
                  </a:solidFill>
                </a:defRPr>
              </a:pPr>
              <a:r>
                <a:t>Promote to consumers to encourage switching</a:t>
              </a:r>
            </a:p>
            <a:p>
              <a:pPr algn="ctr" defTabSz="622300">
                <a:spcBef>
                  <a:spcPts val="500"/>
                </a:spcBef>
                <a:defRPr sz="1400">
                  <a:solidFill>
                    <a:srgbClr val="404040"/>
                  </a:solidFill>
                </a:defRPr>
              </a:pPr>
              <a:r>
                <a:t>Promote new uses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3" name="Oval 11"/>
          <p:cNvSpPr/>
          <p:nvPr/>
        </p:nvSpPr>
        <p:spPr>
          <a:xfrm>
            <a:off x="0" y="2667000"/>
            <a:ext cx="4191000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4" name="Oval 13"/>
          <p:cNvSpPr/>
          <p:nvPr/>
        </p:nvSpPr>
        <p:spPr>
          <a:xfrm>
            <a:off x="0" y="2895600"/>
            <a:ext cx="2362200" cy="236220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5" name="Freeform 5"/>
          <p:cNvSpPr/>
          <p:nvPr/>
        </p:nvSpPr>
        <p:spPr>
          <a:xfrm rot="15922489">
            <a:off x="3140486" y="1826076"/>
            <a:ext cx="3299408" cy="44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84" y="10323"/>
                </a:moveTo>
                <a:cubicBezTo>
                  <a:pt x="3750" y="15945"/>
                  <a:pt x="16252" y="21600"/>
                  <a:pt x="21509" y="21571"/>
                </a:cubicBezTo>
                <a:cubicBezTo>
                  <a:pt x="21576" y="7983"/>
                  <a:pt x="21533" y="13589"/>
                  <a:pt x="21600" y="0"/>
                </a:cubicBezTo>
                <a:lnTo>
                  <a:pt x="20881" y="832"/>
                </a:lnTo>
                <a:lnTo>
                  <a:pt x="20161" y="1631"/>
                </a:lnTo>
                <a:lnTo>
                  <a:pt x="19442" y="2405"/>
                </a:lnTo>
                <a:lnTo>
                  <a:pt x="18721" y="3070"/>
                </a:lnTo>
                <a:lnTo>
                  <a:pt x="17999" y="3739"/>
                </a:lnTo>
                <a:lnTo>
                  <a:pt x="17278" y="4366"/>
                </a:lnTo>
                <a:lnTo>
                  <a:pt x="16565" y="4901"/>
                </a:lnTo>
                <a:lnTo>
                  <a:pt x="15839" y="5402"/>
                </a:lnTo>
                <a:lnTo>
                  <a:pt x="15120" y="5871"/>
                </a:lnTo>
                <a:lnTo>
                  <a:pt x="14414" y="6270"/>
                </a:lnTo>
                <a:lnTo>
                  <a:pt x="13694" y="6670"/>
                </a:lnTo>
                <a:lnTo>
                  <a:pt x="12988" y="7008"/>
                </a:lnTo>
                <a:lnTo>
                  <a:pt x="12282" y="7273"/>
                </a:lnTo>
                <a:lnTo>
                  <a:pt x="11575" y="7542"/>
                </a:lnTo>
                <a:lnTo>
                  <a:pt x="10878" y="7771"/>
                </a:lnTo>
                <a:lnTo>
                  <a:pt x="10189" y="7942"/>
                </a:lnTo>
                <a:lnTo>
                  <a:pt x="9495" y="8072"/>
                </a:lnTo>
                <a:lnTo>
                  <a:pt x="8811" y="8207"/>
                </a:lnTo>
                <a:lnTo>
                  <a:pt x="8135" y="8272"/>
                </a:lnTo>
                <a:lnTo>
                  <a:pt x="7461" y="8342"/>
                </a:lnTo>
                <a:lnTo>
                  <a:pt x="6793" y="8370"/>
                </a:lnTo>
                <a:lnTo>
                  <a:pt x="6132" y="8342"/>
                </a:lnTo>
                <a:lnTo>
                  <a:pt x="5480" y="8342"/>
                </a:lnTo>
                <a:lnTo>
                  <a:pt x="4834" y="8272"/>
                </a:lnTo>
                <a:lnTo>
                  <a:pt x="4197" y="8170"/>
                </a:lnTo>
                <a:lnTo>
                  <a:pt x="3570" y="8072"/>
                </a:lnTo>
                <a:lnTo>
                  <a:pt x="2955" y="7971"/>
                </a:lnTo>
                <a:lnTo>
                  <a:pt x="2344" y="7807"/>
                </a:lnTo>
                <a:lnTo>
                  <a:pt x="1741" y="7636"/>
                </a:lnTo>
                <a:lnTo>
                  <a:pt x="1151" y="7473"/>
                </a:lnTo>
                <a:lnTo>
                  <a:pt x="0" y="7037"/>
                </a:lnTo>
                <a:cubicBezTo>
                  <a:pt x="60" y="8134"/>
                  <a:pt x="123" y="9226"/>
                  <a:pt x="184" y="1032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6" name="Rectangle 17"/>
          <p:cNvSpPr/>
          <p:nvPr/>
        </p:nvSpPr>
        <p:spPr>
          <a:xfrm>
            <a:off x="5713412" y="402164"/>
            <a:ext cx="6055254" cy="60536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7" name="Freeform 5"/>
          <p:cNvSpPr/>
          <p:nvPr/>
        </p:nvSpPr>
        <p:spPr>
          <a:xfrm rot="16200000">
            <a:off x="2229376" y="2801721"/>
            <a:ext cx="6053671" cy="125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19"/>
                </a:lnTo>
                <a:lnTo>
                  <a:pt x="21600" y="21600"/>
                </a:lnTo>
                <a:lnTo>
                  <a:pt x="21600" y="19"/>
                </a:lnTo>
                <a:lnTo>
                  <a:pt x="21110" y="421"/>
                </a:lnTo>
                <a:lnTo>
                  <a:pt x="20622" y="805"/>
                </a:lnTo>
                <a:lnTo>
                  <a:pt x="20131" y="1180"/>
                </a:lnTo>
                <a:lnTo>
                  <a:pt x="19639" y="1501"/>
                </a:lnTo>
                <a:lnTo>
                  <a:pt x="19148" y="1825"/>
                </a:lnTo>
                <a:lnTo>
                  <a:pt x="18656" y="2128"/>
                </a:lnTo>
                <a:lnTo>
                  <a:pt x="18170" y="2387"/>
                </a:lnTo>
                <a:lnTo>
                  <a:pt x="17677" y="2633"/>
                </a:lnTo>
                <a:lnTo>
                  <a:pt x="17187" y="2857"/>
                </a:lnTo>
                <a:lnTo>
                  <a:pt x="16705" y="3051"/>
                </a:lnTo>
                <a:lnTo>
                  <a:pt x="16217" y="3245"/>
                </a:lnTo>
                <a:lnTo>
                  <a:pt x="15736" y="3407"/>
                </a:lnTo>
                <a:lnTo>
                  <a:pt x="15254" y="3534"/>
                </a:lnTo>
                <a:lnTo>
                  <a:pt x="14774" y="3667"/>
                </a:lnTo>
                <a:lnTo>
                  <a:pt x="14299" y="3777"/>
                </a:lnTo>
                <a:lnTo>
                  <a:pt x="13828" y="3856"/>
                </a:lnTo>
                <a:lnTo>
                  <a:pt x="13357" y="3923"/>
                </a:lnTo>
                <a:lnTo>
                  <a:pt x="12891" y="3988"/>
                </a:lnTo>
                <a:lnTo>
                  <a:pt x="12431" y="4018"/>
                </a:lnTo>
                <a:lnTo>
                  <a:pt x="11971" y="4050"/>
                </a:lnTo>
                <a:lnTo>
                  <a:pt x="11517" y="4066"/>
                </a:lnTo>
                <a:lnTo>
                  <a:pt x="11068" y="4050"/>
                </a:lnTo>
                <a:lnTo>
                  <a:pt x="10623" y="4050"/>
                </a:lnTo>
                <a:lnTo>
                  <a:pt x="10182" y="4018"/>
                </a:lnTo>
                <a:lnTo>
                  <a:pt x="9750" y="3969"/>
                </a:lnTo>
                <a:lnTo>
                  <a:pt x="9323" y="3923"/>
                </a:lnTo>
                <a:lnTo>
                  <a:pt x="8904" y="3872"/>
                </a:lnTo>
                <a:lnTo>
                  <a:pt x="8487" y="3794"/>
                </a:lnTo>
                <a:lnTo>
                  <a:pt x="8076" y="3710"/>
                </a:lnTo>
                <a:lnTo>
                  <a:pt x="7674" y="3634"/>
                </a:lnTo>
                <a:lnTo>
                  <a:pt x="6890" y="3421"/>
                </a:lnTo>
                <a:lnTo>
                  <a:pt x="6139" y="3194"/>
                </a:lnTo>
                <a:lnTo>
                  <a:pt x="5417" y="2957"/>
                </a:lnTo>
                <a:lnTo>
                  <a:pt x="4735" y="2695"/>
                </a:lnTo>
                <a:lnTo>
                  <a:pt x="4082" y="2422"/>
                </a:lnTo>
                <a:lnTo>
                  <a:pt x="3478" y="2128"/>
                </a:lnTo>
                <a:lnTo>
                  <a:pt x="2910" y="1839"/>
                </a:lnTo>
                <a:lnTo>
                  <a:pt x="2387" y="1550"/>
                </a:lnTo>
                <a:lnTo>
                  <a:pt x="1907" y="1277"/>
                </a:lnTo>
                <a:lnTo>
                  <a:pt x="1482" y="1018"/>
                </a:lnTo>
                <a:lnTo>
                  <a:pt x="1097" y="772"/>
                </a:lnTo>
                <a:lnTo>
                  <a:pt x="773" y="567"/>
                </a:lnTo>
                <a:lnTo>
                  <a:pt x="501" y="373"/>
                </a:lnTo>
                <a:lnTo>
                  <a:pt x="127" y="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8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9" name="Title 1"/>
          <p:cNvSpPr txBox="1"/>
          <p:nvPr>
            <p:ph type="title"/>
          </p:nvPr>
        </p:nvSpPr>
        <p:spPr>
          <a:xfrm>
            <a:off x="1154954" y="973666"/>
            <a:ext cx="2942212" cy="4833747"/>
          </a:xfrm>
          <a:prstGeom prst="rect">
            <a:avLst/>
          </a:prstGeom>
        </p:spPr>
        <p:txBody>
          <a:bodyPr/>
          <a:lstStyle/>
          <a:p>
            <a:pPr/>
            <a:r>
              <a:t>Maturity Stage</a:t>
            </a:r>
          </a:p>
        </p:txBody>
      </p:sp>
      <p:sp>
        <p:nvSpPr>
          <p:cNvPr id="720" name="Rectangle 2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733" name="Content Placeholder 2"/>
          <p:cNvGrpSpPr/>
          <p:nvPr/>
        </p:nvGrpSpPr>
        <p:grpSpPr>
          <a:xfrm>
            <a:off x="5194300" y="811238"/>
            <a:ext cx="6391275" cy="5321544"/>
            <a:chOff x="0" y="0"/>
            <a:chExt cx="6391275" cy="5321542"/>
          </a:xfrm>
        </p:grpSpPr>
        <p:sp>
          <p:nvSpPr>
            <p:cNvPr id="721" name="Rounded Rectangle"/>
            <p:cNvSpPr/>
            <p:nvPr/>
          </p:nvSpPr>
          <p:spPr>
            <a:xfrm>
              <a:off x="0" y="0"/>
              <a:ext cx="6391275" cy="149722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22" name="Square"/>
            <p:cNvSpPr/>
            <p:nvPr/>
          </p:nvSpPr>
          <p:spPr>
            <a:xfrm>
              <a:off x="452910" y="336875"/>
              <a:ext cx="823473" cy="823474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23" name="Advertising Objectives"/>
            <p:cNvSpPr txBox="1"/>
            <p:nvPr/>
          </p:nvSpPr>
          <p:spPr>
            <a:xfrm>
              <a:off x="1729293" y="216140"/>
              <a:ext cx="2876074" cy="1064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8456" tIns="158456" rIns="158456" bIns="158456" numCol="1" anchor="ctr">
              <a:spAutoFit/>
            </a:bodyPr>
            <a:lstStyle>
              <a:lvl1pPr defTabSz="1111250">
                <a:lnSpc>
                  <a:spcPct val="90000"/>
                </a:lnSpc>
                <a:spcBef>
                  <a:spcPts val="1000"/>
                </a:spcBef>
                <a:defRPr sz="2500">
                  <a:solidFill>
                    <a:srgbClr val="404040"/>
                  </a:solidFill>
                </a:defRPr>
              </a:lvl1pPr>
            </a:lstStyle>
            <a:p>
              <a:pPr/>
              <a:r>
                <a:t>Advertising Objectives</a:t>
              </a:r>
            </a:p>
          </p:txBody>
        </p:sp>
        <p:sp>
          <p:nvSpPr>
            <p:cNvPr id="724" name="Defend Position…"/>
            <p:cNvSpPr txBox="1"/>
            <p:nvPr/>
          </p:nvSpPr>
          <p:spPr>
            <a:xfrm>
              <a:off x="4605366" y="226046"/>
              <a:ext cx="1784219" cy="1045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8456" tIns="158456" rIns="158456" bIns="158456" numCol="1" anchor="ctr">
              <a:spAutoFit/>
            </a:bodyPr>
            <a:lstStyle/>
            <a:p>
              <a:pPr defTabSz="488950">
                <a:lnSpc>
                  <a:spcPct val="90000"/>
                </a:lnSpc>
                <a:spcBef>
                  <a:spcPts val="400"/>
                </a:spcBef>
                <a:defRPr sz="1100">
                  <a:solidFill>
                    <a:srgbClr val="404040"/>
                  </a:solidFill>
                </a:defRPr>
              </a:pPr>
              <a:r>
                <a:t>Defend Position</a:t>
              </a:r>
            </a:p>
            <a:p>
              <a:pPr defTabSz="488950">
                <a:lnSpc>
                  <a:spcPct val="90000"/>
                </a:lnSpc>
                <a:spcBef>
                  <a:spcPts val="400"/>
                </a:spcBef>
                <a:defRPr sz="1100">
                  <a:solidFill>
                    <a:srgbClr val="404040"/>
                  </a:solidFill>
                </a:defRPr>
              </a:pPr>
              <a:r>
                <a:t>Take share from competitors</a:t>
              </a:r>
            </a:p>
            <a:p>
              <a:pPr defTabSz="488950">
                <a:lnSpc>
                  <a:spcPct val="90000"/>
                </a:lnSpc>
                <a:spcBef>
                  <a:spcPts val="400"/>
                </a:spcBef>
                <a:defRPr sz="1100">
                  <a:solidFill>
                    <a:srgbClr val="404040"/>
                  </a:solidFill>
                </a:defRPr>
              </a:pPr>
              <a:r>
                <a:t>Defined Media Mix</a:t>
              </a:r>
            </a:p>
          </p:txBody>
        </p:sp>
        <p:sp>
          <p:nvSpPr>
            <p:cNvPr id="725" name="Rounded Rectangle"/>
            <p:cNvSpPr/>
            <p:nvPr/>
          </p:nvSpPr>
          <p:spPr>
            <a:xfrm>
              <a:off x="0" y="1871529"/>
              <a:ext cx="6391275" cy="1497224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26" name="Square"/>
            <p:cNvSpPr/>
            <p:nvPr/>
          </p:nvSpPr>
          <p:spPr>
            <a:xfrm>
              <a:off x="452910" y="2208405"/>
              <a:ext cx="823473" cy="823474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27" name="Promotion Objectives"/>
            <p:cNvSpPr txBox="1"/>
            <p:nvPr/>
          </p:nvSpPr>
          <p:spPr>
            <a:xfrm>
              <a:off x="1729293" y="2087670"/>
              <a:ext cx="2876074" cy="1064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8456" tIns="158456" rIns="158456" bIns="158456" numCol="1" anchor="ctr">
              <a:spAutoFit/>
            </a:bodyPr>
            <a:lstStyle>
              <a:lvl1pPr defTabSz="1111250">
                <a:lnSpc>
                  <a:spcPct val="90000"/>
                </a:lnSpc>
                <a:spcBef>
                  <a:spcPts val="1000"/>
                </a:spcBef>
                <a:defRPr sz="2500">
                  <a:solidFill>
                    <a:srgbClr val="404040"/>
                  </a:solidFill>
                </a:defRPr>
              </a:lvl1pPr>
            </a:lstStyle>
            <a:p>
              <a:pPr/>
              <a:r>
                <a:t>Promotion Objectives</a:t>
              </a:r>
            </a:p>
          </p:txBody>
        </p:sp>
        <p:sp>
          <p:nvSpPr>
            <p:cNvPr id="728" name="Promote to Retailers to support them…"/>
            <p:cNvSpPr txBox="1"/>
            <p:nvPr/>
          </p:nvSpPr>
          <p:spPr>
            <a:xfrm>
              <a:off x="4605366" y="1978323"/>
              <a:ext cx="1784219" cy="1283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8456" tIns="158456" rIns="158456" bIns="158456" numCol="1" anchor="ctr">
              <a:spAutoFit/>
            </a:bodyPr>
            <a:lstStyle/>
            <a:p>
              <a:pPr defTabSz="488950">
                <a:lnSpc>
                  <a:spcPct val="90000"/>
                </a:lnSpc>
                <a:spcBef>
                  <a:spcPts val="400"/>
                </a:spcBef>
                <a:defRPr sz="1100">
                  <a:solidFill>
                    <a:srgbClr val="404040"/>
                  </a:solidFill>
                </a:defRPr>
              </a:pPr>
              <a:r>
                <a:t>Promote to Retailers to support them</a:t>
              </a:r>
            </a:p>
            <a:p>
              <a:pPr defTabSz="488950">
                <a:lnSpc>
                  <a:spcPct val="90000"/>
                </a:lnSpc>
                <a:spcBef>
                  <a:spcPts val="400"/>
                </a:spcBef>
                <a:defRPr sz="1100">
                  <a:solidFill>
                    <a:srgbClr val="404040"/>
                  </a:solidFill>
                </a:defRPr>
              </a:pPr>
              <a:r>
                <a:t>Promote to consumers to encourage switching/upgrading</a:t>
              </a:r>
            </a:p>
          </p:txBody>
        </p:sp>
        <p:sp>
          <p:nvSpPr>
            <p:cNvPr id="729" name="Rounded Rectangle"/>
            <p:cNvSpPr/>
            <p:nvPr/>
          </p:nvSpPr>
          <p:spPr>
            <a:xfrm>
              <a:off x="0" y="3743059"/>
              <a:ext cx="6391275" cy="1497224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30" name="Square"/>
            <p:cNvSpPr/>
            <p:nvPr/>
          </p:nvSpPr>
          <p:spPr>
            <a:xfrm>
              <a:off x="452910" y="4079935"/>
              <a:ext cx="823473" cy="823474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731" name="Strategies"/>
            <p:cNvSpPr txBox="1"/>
            <p:nvPr/>
          </p:nvSpPr>
          <p:spPr>
            <a:xfrm>
              <a:off x="1729293" y="4136365"/>
              <a:ext cx="2876074" cy="710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8456" tIns="158456" rIns="158456" bIns="158456" numCol="1" anchor="ctr">
              <a:spAutoFit/>
            </a:bodyPr>
            <a:lstStyle>
              <a:lvl1pPr defTabSz="1111250">
                <a:lnSpc>
                  <a:spcPct val="90000"/>
                </a:lnSpc>
                <a:spcBef>
                  <a:spcPts val="1000"/>
                </a:spcBef>
                <a:defRPr sz="2500">
                  <a:solidFill>
                    <a:srgbClr val="404040"/>
                  </a:solidFill>
                </a:defRPr>
              </a:lvl1pPr>
            </a:lstStyle>
            <a:p>
              <a:pPr/>
              <a:r>
                <a:t>Strategies</a:t>
              </a:r>
            </a:p>
          </p:txBody>
        </p:sp>
        <p:sp>
          <p:nvSpPr>
            <p:cNvPr id="732" name="Maintain position in consumers’ minds…"/>
            <p:cNvSpPr txBox="1"/>
            <p:nvPr/>
          </p:nvSpPr>
          <p:spPr>
            <a:xfrm>
              <a:off x="4605366" y="3627820"/>
              <a:ext cx="1784219" cy="1693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011" tIns="142011" rIns="142011" bIns="142011" numCol="1" anchor="ctr">
              <a:spAutoFit/>
            </a:bodyPr>
            <a:lstStyle/>
            <a:p>
              <a:pPr defTabSz="444500">
                <a:lnSpc>
                  <a:spcPct val="90000"/>
                </a:lnSpc>
                <a:spcBef>
                  <a:spcPts val="400"/>
                </a:spcBef>
                <a:defRPr sz="1000">
                  <a:solidFill>
                    <a:srgbClr val="404040"/>
                  </a:solidFill>
                </a:defRPr>
              </a:pPr>
              <a:r>
                <a:t>Maintain position in consumers’ minds</a:t>
              </a:r>
            </a:p>
            <a:p>
              <a:pPr defTabSz="444500">
                <a:lnSpc>
                  <a:spcPct val="90000"/>
                </a:lnSpc>
                <a:spcBef>
                  <a:spcPts val="400"/>
                </a:spcBef>
                <a:defRPr sz="1000">
                  <a:solidFill>
                    <a:srgbClr val="404040"/>
                  </a:solidFill>
                </a:defRPr>
              </a:pPr>
              <a:r>
                <a:t>Differentiate on intangible differences</a:t>
              </a:r>
            </a:p>
            <a:p>
              <a:pPr defTabSz="444500">
                <a:lnSpc>
                  <a:spcPct val="90000"/>
                </a:lnSpc>
                <a:spcBef>
                  <a:spcPts val="400"/>
                </a:spcBef>
                <a:defRPr sz="1000">
                  <a:solidFill>
                    <a:srgbClr val="404040"/>
                  </a:solidFill>
                </a:defRPr>
              </a:pPr>
              <a:r>
                <a:t>Stress new use occasions</a:t>
              </a:r>
            </a:p>
            <a:p>
              <a:pPr defTabSz="444500">
                <a:lnSpc>
                  <a:spcPct val="90000"/>
                </a:lnSpc>
                <a:spcBef>
                  <a:spcPts val="400"/>
                </a:spcBef>
                <a:defRPr sz="1000">
                  <a:solidFill>
                    <a:srgbClr val="404040"/>
                  </a:solidFill>
                </a:defRPr>
              </a:pPr>
              <a:r>
                <a:t>Unique selling proposition is very important here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735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36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37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38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39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0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42" name="Title 1"/>
          <p:cNvSpPr txBox="1"/>
          <p:nvPr>
            <p:ph type="title"/>
          </p:nvPr>
        </p:nvSpPr>
        <p:spPr>
          <a:xfrm>
            <a:off x="639098" y="629264"/>
            <a:ext cx="4886462" cy="1622323"/>
          </a:xfrm>
          <a:prstGeom prst="rect">
            <a:avLst/>
          </a:prstGeom>
        </p:spPr>
        <p:txBody>
          <a:bodyPr/>
          <a:lstStyle/>
          <a:p>
            <a:pPr/>
            <a:r>
              <a:t>Streaming Example</a:t>
            </a:r>
          </a:p>
        </p:txBody>
      </p:sp>
      <p:sp>
        <p:nvSpPr>
          <p:cNvPr id="743" name="Content Placeholder 2"/>
          <p:cNvSpPr txBox="1"/>
          <p:nvPr>
            <p:ph type="body" sz="half" idx="1"/>
          </p:nvPr>
        </p:nvSpPr>
        <p:spPr>
          <a:xfrm>
            <a:off x="639098" y="2418734"/>
            <a:ext cx="4886462" cy="3811744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t>Prices are rising after a decade of being in the red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Focus on </a:t>
            </a:r>
            <a:r>
              <a:rPr b="1"/>
              <a:t>Owned</a:t>
            </a:r>
            <a:r>
              <a:t> shows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Start making entertainment/tech acquisitions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Start bundling services (like cable did)</a:t>
            </a:r>
          </a:p>
        </p:txBody>
      </p:sp>
      <p:pic>
        <p:nvPicPr>
          <p:cNvPr id="74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2200" y="2021098"/>
            <a:ext cx="5371344" cy="2833384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747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8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9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50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51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52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54" name="Title 1"/>
          <p:cNvSpPr txBox="1"/>
          <p:nvPr>
            <p:ph type="title"/>
          </p:nvPr>
        </p:nvSpPr>
        <p:spPr>
          <a:xfrm>
            <a:off x="639098" y="629264"/>
            <a:ext cx="4886462" cy="1622323"/>
          </a:xfrm>
          <a:prstGeom prst="rect">
            <a:avLst/>
          </a:prstGeom>
        </p:spPr>
        <p:txBody>
          <a:bodyPr/>
          <a:lstStyle/>
          <a:p>
            <a:pPr/>
            <a:r>
              <a:t>Seasonality</a:t>
            </a:r>
          </a:p>
        </p:txBody>
      </p:sp>
      <p:sp>
        <p:nvSpPr>
          <p:cNvPr id="755" name="Content Placeholder 2"/>
          <p:cNvSpPr txBox="1"/>
          <p:nvPr>
            <p:ph type="body" sz="half" idx="1"/>
          </p:nvPr>
        </p:nvSpPr>
        <p:spPr>
          <a:xfrm>
            <a:off x="639098" y="2418734"/>
            <a:ext cx="4886462" cy="3811744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t>Sales/Consumption is not steady throughout the year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Looking at week, month, or quarterly sales will let you spot seasonality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Peaks and valleys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Not everything is seasonal</a:t>
            </a:r>
          </a:p>
        </p:txBody>
      </p:sp>
      <p:pic>
        <p:nvPicPr>
          <p:cNvPr id="75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2598" y="645106"/>
            <a:ext cx="5370548" cy="5585370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2" name="Oval 25"/>
          <p:cNvSpPr/>
          <p:nvPr/>
        </p:nvSpPr>
        <p:spPr>
          <a:xfrm>
            <a:off x="8761411" y="1828800"/>
            <a:ext cx="2819401" cy="2819400"/>
          </a:xfrm>
          <a:prstGeom prst="ellipse">
            <a:avLst/>
          </a:prstGeom>
          <a:gradFill>
            <a:gsLst>
              <a:gs pos="0">
                <a:schemeClr val="accent5">
                  <a:alpha val="7000"/>
                </a:schemeClr>
              </a:gs>
              <a:gs pos="36000">
                <a:schemeClr val="accent5">
                  <a:alpha val="6000"/>
                </a:schemeClr>
              </a:gs>
              <a:gs pos="69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3" name="Oval 27"/>
          <p:cNvSpPr/>
          <p:nvPr/>
        </p:nvSpPr>
        <p:spPr>
          <a:xfrm>
            <a:off x="8761411" y="5870954"/>
            <a:ext cx="990601" cy="990601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66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4" name="Oval 29"/>
          <p:cNvSpPr/>
          <p:nvPr/>
        </p:nvSpPr>
        <p:spPr>
          <a:xfrm>
            <a:off x="-1588" y="2667000"/>
            <a:ext cx="4191001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5" name="Freeform 5"/>
          <p:cNvSpPr/>
          <p:nvPr/>
        </p:nvSpPr>
        <p:spPr>
          <a:xfrm>
            <a:off x="-1588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6" name="Rectangle 3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57" name="Title 1"/>
          <p:cNvSpPr txBox="1"/>
          <p:nvPr>
            <p:ph type="title"/>
          </p:nvPr>
        </p:nvSpPr>
        <p:spPr>
          <a:xfrm>
            <a:off x="8382055" y="1241265"/>
            <a:ext cx="3161017" cy="315375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3400"/>
            </a:lvl1pPr>
          </a:lstStyle>
          <a:p>
            <a:pPr/>
            <a:r>
              <a:t>And what goes where?</a:t>
            </a:r>
          </a:p>
        </p:txBody>
      </p:sp>
      <p:grpSp>
        <p:nvGrpSpPr>
          <p:cNvPr id="361" name="Group 35"/>
          <p:cNvGrpSpPr/>
          <p:nvPr/>
        </p:nvGrpSpPr>
        <p:grpSpPr>
          <a:xfrm>
            <a:off x="423332" y="384432"/>
            <a:ext cx="8038974" cy="6071405"/>
            <a:chOff x="0" y="0"/>
            <a:chExt cx="8038972" cy="6071403"/>
          </a:xfrm>
        </p:grpSpPr>
        <p:sp>
          <p:nvSpPr>
            <p:cNvPr id="358" name="Rectangle 36"/>
            <p:cNvSpPr/>
            <p:nvPr/>
          </p:nvSpPr>
          <p:spPr>
            <a:xfrm flipH="1">
              <a:off x="0" y="17732"/>
              <a:ext cx="678513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9" name="Freeform 5"/>
            <p:cNvSpPr/>
            <p:nvPr/>
          </p:nvSpPr>
          <p:spPr>
            <a:xfrm flipH="1" rot="5400000">
              <a:off x="4193343" y="2417289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0" name="Freeform 5"/>
            <p:cNvSpPr/>
            <p:nvPr/>
          </p:nvSpPr>
          <p:spPr>
            <a:xfrm flipH="1" rot="5677511">
              <a:off x="6036497" y="1441645"/>
              <a:ext cx="3299407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62" name="Screen Shot 2022-08-28 at 3.27.48 PM.png" descr="Screen Shot 2022-08-28 at 3.27.4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4083" y="-8866"/>
            <a:ext cx="6839713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0" name="Oval 10"/>
          <p:cNvSpPr/>
          <p:nvPr/>
        </p:nvSpPr>
        <p:spPr>
          <a:xfrm>
            <a:off x="8761411" y="1828800"/>
            <a:ext cx="2819401" cy="2819400"/>
          </a:xfrm>
          <a:prstGeom prst="ellipse">
            <a:avLst/>
          </a:prstGeom>
          <a:gradFill>
            <a:gsLst>
              <a:gs pos="0">
                <a:schemeClr val="accent5">
                  <a:alpha val="7000"/>
                </a:schemeClr>
              </a:gs>
              <a:gs pos="36000">
                <a:schemeClr val="accent5">
                  <a:alpha val="6000"/>
                </a:schemeClr>
              </a:gs>
              <a:gs pos="69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1" name="Oval 12"/>
          <p:cNvSpPr/>
          <p:nvPr/>
        </p:nvSpPr>
        <p:spPr>
          <a:xfrm>
            <a:off x="8761411" y="5870954"/>
            <a:ext cx="990601" cy="990601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66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2" name="Oval 14"/>
          <p:cNvSpPr/>
          <p:nvPr/>
        </p:nvSpPr>
        <p:spPr>
          <a:xfrm>
            <a:off x="-1588" y="2667000"/>
            <a:ext cx="4191001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3" name="Freeform 5"/>
          <p:cNvSpPr/>
          <p:nvPr/>
        </p:nvSpPr>
        <p:spPr>
          <a:xfrm>
            <a:off x="-1588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4" name="Rectangle 1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65" name="Title 1"/>
          <p:cNvSpPr txBox="1"/>
          <p:nvPr>
            <p:ph type="title"/>
          </p:nvPr>
        </p:nvSpPr>
        <p:spPr>
          <a:xfrm>
            <a:off x="8160773" y="1113062"/>
            <a:ext cx="3382298" cy="328195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Product Life Cycle</a:t>
            </a:r>
          </a:p>
        </p:txBody>
      </p:sp>
      <p:pic>
        <p:nvPicPr>
          <p:cNvPr id="76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9762" y="1211156"/>
            <a:ext cx="6470908" cy="4432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6" y="0"/>
                </a:moveTo>
                <a:cubicBezTo>
                  <a:pt x="87" y="0"/>
                  <a:pt x="0" y="128"/>
                  <a:pt x="0" y="286"/>
                </a:cubicBezTo>
                <a:lnTo>
                  <a:pt x="0" y="21312"/>
                </a:lnTo>
                <a:cubicBezTo>
                  <a:pt x="0" y="21470"/>
                  <a:pt x="87" y="21600"/>
                  <a:pt x="196" y="21600"/>
                </a:cubicBezTo>
                <a:lnTo>
                  <a:pt x="21403" y="21600"/>
                </a:lnTo>
                <a:cubicBezTo>
                  <a:pt x="21511" y="21600"/>
                  <a:pt x="21600" y="21470"/>
                  <a:pt x="21600" y="21312"/>
                </a:cubicBezTo>
                <a:lnTo>
                  <a:pt x="21600" y="286"/>
                </a:lnTo>
                <a:cubicBezTo>
                  <a:pt x="21600" y="128"/>
                  <a:pt x="21511" y="0"/>
                  <a:pt x="21403" y="0"/>
                </a:cubicBezTo>
                <a:lnTo>
                  <a:pt x="196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</p:pic>
      <p:pic>
        <p:nvPicPr>
          <p:cNvPr id="76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11639" y="4530109"/>
            <a:ext cx="2454483" cy="163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018" y="1448741"/>
            <a:ext cx="1220517" cy="686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6437" y="585787"/>
            <a:ext cx="7239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9660" y="2244601"/>
            <a:ext cx="598438" cy="787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9660" y="4116389"/>
            <a:ext cx="1314451" cy="87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Picture 2" descr="Picture 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9660" y="3101721"/>
            <a:ext cx="1803919" cy="901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5" name="Freeform 5"/>
          <p:cNvSpPr/>
          <p:nvPr/>
        </p:nvSpPr>
        <p:spPr>
          <a:xfrm>
            <a:off x="0" y="794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Climate: SEPTE</a:t>
            </a:r>
          </a:p>
        </p:txBody>
      </p:sp>
      <p:sp>
        <p:nvSpPr>
          <p:cNvPr id="777" name="Rectangle 1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793" name="Content Placeholder 2"/>
          <p:cNvGrpSpPr/>
          <p:nvPr/>
        </p:nvGrpSpPr>
        <p:grpSpPr>
          <a:xfrm>
            <a:off x="1290249" y="3022941"/>
            <a:ext cx="9618752" cy="1654801"/>
            <a:chOff x="0" y="0"/>
            <a:chExt cx="9618749" cy="1654799"/>
          </a:xfrm>
        </p:grpSpPr>
        <p:sp>
          <p:nvSpPr>
            <p:cNvPr id="778" name="Circle"/>
            <p:cNvSpPr/>
            <p:nvPr/>
          </p:nvSpPr>
          <p:spPr>
            <a:xfrm>
              <a:off x="329061" y="0"/>
              <a:ext cx="1029375" cy="10293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9" name="Square"/>
            <p:cNvSpPr/>
            <p:nvPr/>
          </p:nvSpPr>
          <p:spPr>
            <a:xfrm>
              <a:off x="548437" y="219375"/>
              <a:ext cx="590626" cy="590626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0" name="Social"/>
            <p:cNvSpPr txBox="1"/>
            <p:nvPr/>
          </p:nvSpPr>
          <p:spPr>
            <a:xfrm>
              <a:off x="0" y="1349999"/>
              <a:ext cx="168750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cap="all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Social</a:t>
              </a:r>
            </a:p>
          </p:txBody>
        </p:sp>
        <p:sp>
          <p:nvSpPr>
            <p:cNvPr id="781" name="Circle"/>
            <p:cNvSpPr/>
            <p:nvPr/>
          </p:nvSpPr>
          <p:spPr>
            <a:xfrm>
              <a:off x="2311874" y="0"/>
              <a:ext cx="1029375" cy="1029374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2" name="Square"/>
            <p:cNvSpPr/>
            <p:nvPr/>
          </p:nvSpPr>
          <p:spPr>
            <a:xfrm>
              <a:off x="2531249" y="219375"/>
              <a:ext cx="590626" cy="590626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3" name="Economic"/>
            <p:cNvSpPr txBox="1"/>
            <p:nvPr/>
          </p:nvSpPr>
          <p:spPr>
            <a:xfrm>
              <a:off x="1982811" y="1349999"/>
              <a:ext cx="1687501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cap="all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Economic</a:t>
              </a:r>
            </a:p>
          </p:txBody>
        </p:sp>
        <p:sp>
          <p:nvSpPr>
            <p:cNvPr id="784" name="Circle"/>
            <p:cNvSpPr/>
            <p:nvPr/>
          </p:nvSpPr>
          <p:spPr>
            <a:xfrm>
              <a:off x="4294687" y="0"/>
              <a:ext cx="1029375" cy="1029374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5" name="Square"/>
            <p:cNvSpPr/>
            <p:nvPr/>
          </p:nvSpPr>
          <p:spPr>
            <a:xfrm>
              <a:off x="4514062" y="219375"/>
              <a:ext cx="590626" cy="590626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6" name="Political"/>
            <p:cNvSpPr txBox="1"/>
            <p:nvPr/>
          </p:nvSpPr>
          <p:spPr>
            <a:xfrm>
              <a:off x="3965624" y="1349999"/>
              <a:ext cx="1687501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cap="all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Political</a:t>
              </a:r>
            </a:p>
          </p:txBody>
        </p:sp>
        <p:sp>
          <p:nvSpPr>
            <p:cNvPr id="787" name="Circle"/>
            <p:cNvSpPr/>
            <p:nvPr/>
          </p:nvSpPr>
          <p:spPr>
            <a:xfrm>
              <a:off x="6277499" y="0"/>
              <a:ext cx="1029375" cy="1029374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8" name="Square"/>
            <p:cNvSpPr/>
            <p:nvPr/>
          </p:nvSpPr>
          <p:spPr>
            <a:xfrm>
              <a:off x="6496874" y="219375"/>
              <a:ext cx="590626" cy="590626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9" name="Technological"/>
            <p:cNvSpPr txBox="1"/>
            <p:nvPr/>
          </p:nvSpPr>
          <p:spPr>
            <a:xfrm>
              <a:off x="5948438" y="1349999"/>
              <a:ext cx="1687500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22300">
                <a:lnSpc>
                  <a:spcPct val="90000"/>
                </a:lnSpc>
                <a:spcBef>
                  <a:spcPts val="500"/>
                </a:spcBef>
                <a:defRPr cap="all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Technological</a:t>
              </a:r>
            </a:p>
          </p:txBody>
        </p:sp>
        <p:sp>
          <p:nvSpPr>
            <p:cNvPr id="790" name="Circle"/>
            <p:cNvSpPr/>
            <p:nvPr/>
          </p:nvSpPr>
          <p:spPr>
            <a:xfrm>
              <a:off x="8260312" y="0"/>
              <a:ext cx="1029375" cy="1029374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91" name="Square"/>
            <p:cNvSpPr/>
            <p:nvPr/>
          </p:nvSpPr>
          <p:spPr>
            <a:xfrm>
              <a:off x="8479687" y="219375"/>
              <a:ext cx="590626" cy="590626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92" name="Environmental"/>
            <p:cNvSpPr txBox="1"/>
            <p:nvPr/>
          </p:nvSpPr>
          <p:spPr>
            <a:xfrm>
              <a:off x="7931249" y="1349999"/>
              <a:ext cx="168750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711200">
                <a:lnSpc>
                  <a:spcPct val="90000"/>
                </a:lnSpc>
                <a:spcBef>
                  <a:spcPts val="600"/>
                </a:spcBef>
                <a:defRPr cap="all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Environmental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roup 70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795" name="Rectangle 71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96" name="Oval 72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97" name="Oval 73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98" name="Oval 74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99" name="Rectangle 75"/>
            <p:cNvSpPr/>
            <p:nvPr/>
          </p:nvSpPr>
          <p:spPr>
            <a:xfrm>
              <a:off x="5715000" y="402164"/>
              <a:ext cx="605525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00" name="Freeform 5"/>
            <p:cNvSpPr/>
            <p:nvPr/>
          </p:nvSpPr>
          <p:spPr>
            <a:xfrm rot="16200000">
              <a:off x="2230965" y="2801720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01" name="Freeform 5"/>
            <p:cNvSpPr/>
            <p:nvPr/>
          </p:nvSpPr>
          <p:spPr>
            <a:xfrm rot="15922489">
              <a:off x="3142074" y="1826076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02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04" name="Title 1"/>
          <p:cNvSpPr txBox="1"/>
          <p:nvPr>
            <p:ph type="title"/>
          </p:nvPr>
        </p:nvSpPr>
        <p:spPr>
          <a:xfrm>
            <a:off x="1154954" y="973667"/>
            <a:ext cx="3178262" cy="1020233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Social/Cultural</a:t>
            </a:r>
          </a:p>
        </p:txBody>
      </p:sp>
      <p:sp>
        <p:nvSpPr>
          <p:cNvPr id="805" name="Content Placeholder 2"/>
          <p:cNvSpPr txBox="1"/>
          <p:nvPr>
            <p:ph type="body" sz="quarter" idx="1"/>
          </p:nvPr>
        </p:nvSpPr>
        <p:spPr>
          <a:xfrm>
            <a:off x="1154954" y="2120900"/>
            <a:ext cx="3133727" cy="38989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Look for External Drivers and Market Factors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What makes people want to buy this product?</a:t>
            </a:r>
          </a:p>
        </p:txBody>
      </p:sp>
      <p:pic>
        <p:nvPicPr>
          <p:cNvPr id="80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475" y="1787937"/>
            <a:ext cx="6251666" cy="3282126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Rectangle 8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10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11" name="Title 1"/>
          <p:cNvSpPr txBox="1"/>
          <p:nvPr>
            <p:ph type="title"/>
          </p:nvPr>
        </p:nvSpPr>
        <p:spPr>
          <a:xfrm>
            <a:off x="691940" y="-708470"/>
            <a:ext cx="3977993" cy="4686904"/>
          </a:xfrm>
          <a:prstGeom prst="rect">
            <a:avLst/>
          </a:prstGeom>
        </p:spPr>
        <p:txBody>
          <a:bodyPr/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t>External Drivers and Market Factors:</a:t>
            </a:r>
          </a:p>
          <a:p>
            <a:pPr algn="r">
              <a:defRPr>
                <a:solidFill>
                  <a:srgbClr val="FFFFFF"/>
                </a:solidFill>
              </a:defRPr>
            </a:pPr>
            <a:r>
              <a:t> </a:t>
            </a:r>
            <a:r>
              <a:rPr b="1"/>
              <a:t>Dining Example</a:t>
            </a:r>
          </a:p>
        </p:txBody>
      </p:sp>
      <p:sp>
        <p:nvSpPr>
          <p:cNvPr id="812" name="Straight Connector 13"/>
          <p:cNvSpPr/>
          <p:nvPr/>
        </p:nvSpPr>
        <p:spPr>
          <a:xfrm flipH="1">
            <a:off x="4654296" y="1930986"/>
            <a:ext cx="1" cy="3200401"/>
          </a:xfrm>
          <a:prstGeom prst="line">
            <a:avLst/>
          </a:prstGeom>
          <a:ln w="15875" cap="sq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13" name="Content Placeholder 2"/>
          <p:cNvSpPr txBox="1"/>
          <p:nvPr>
            <p:ph type="body" sz="half" idx="1"/>
          </p:nvPr>
        </p:nvSpPr>
        <p:spPr>
          <a:xfrm>
            <a:off x="6078756" y="1588400"/>
            <a:ext cx="5579708" cy="4686904"/>
          </a:xfrm>
          <a:prstGeom prst="rect">
            <a:avLst/>
          </a:prstGeom>
        </p:spPr>
        <p:txBody>
          <a:bodyPr anchor="ctr"/>
          <a:lstStyle/>
          <a:p>
            <a:pPr/>
            <a:r>
              <a:t>How would an ad look if it was based on….</a:t>
            </a:r>
          </a:p>
          <a:p>
            <a:pPr lvl="1" marL="800100" indent="-342900"/>
            <a:r>
              <a:t>Trends in dining</a:t>
            </a:r>
            <a:endParaRPr sz="1600"/>
          </a:p>
          <a:p>
            <a:pPr lvl="1" marL="742950" indent="-285750">
              <a:defRPr sz="1600"/>
            </a:pPr>
            <a:r>
              <a:t>Organic</a:t>
            </a:r>
          </a:p>
          <a:p>
            <a:pPr lvl="1" marL="742950" indent="-285750">
              <a:defRPr sz="1600"/>
            </a:pPr>
            <a:r>
              <a:t>Creativity</a:t>
            </a:r>
          </a:p>
          <a:p>
            <a:pPr lvl="1" marL="742950" indent="-285750">
              <a:defRPr sz="1600"/>
            </a:pPr>
            <a:r>
              <a:t>Healthy choices</a:t>
            </a:r>
          </a:p>
          <a:p>
            <a:pPr lvl="1" marL="742950" indent="-285750">
              <a:defRPr sz="1600"/>
            </a:pPr>
            <a:r>
              <a:t>Parents don’t want to cook</a:t>
            </a:r>
          </a:p>
          <a:p>
            <a:pPr lvl="1" marL="742950" indent="-285750">
              <a:defRPr sz="1600"/>
            </a:pPr>
            <a:r>
              <a:t>Kids influence where the family eats</a:t>
            </a:r>
          </a:p>
          <a:p>
            <a:pPr lvl="1" marL="742950" indent="-285750">
              <a:defRPr sz="1600"/>
            </a:pPr>
            <a:r>
              <a:t>Are they eating in front of the tv or at a table?</a:t>
            </a:r>
          </a:p>
          <a:p>
            <a:pPr lvl="1" marL="742950" indent="-285750">
              <a:defRPr sz="1600"/>
            </a:pPr>
            <a:r>
              <a:t>Delivery/Order ahead</a:t>
            </a:r>
          </a:p>
        </p:txBody>
      </p:sp>
      <p:pic>
        <p:nvPicPr>
          <p:cNvPr id="814" name="giphy (1) bear.gif" descr="giphy (1) bear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810" y="3832487"/>
            <a:ext cx="5459961" cy="254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816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17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18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19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0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1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23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824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826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7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8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9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0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1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33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834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35" name="“Treat your body like it belongs to someone you love.”"/>
          <p:cNvSpPr txBox="1"/>
          <p:nvPr/>
        </p:nvSpPr>
        <p:spPr>
          <a:xfrm>
            <a:off x="6558667" y="1128980"/>
            <a:ext cx="5163236" cy="2490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“Treat your body like it belongs to someone you love.”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837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8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9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40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41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42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44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845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46" name="“Treat your body like it belongs to someone you love.”"/>
          <p:cNvSpPr txBox="1"/>
          <p:nvPr/>
        </p:nvSpPr>
        <p:spPr>
          <a:xfrm>
            <a:off x="6558667" y="1128980"/>
            <a:ext cx="5163236" cy="2490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“Treat your body like it belongs to someone you love.”</a:t>
            </a:r>
          </a:p>
        </p:txBody>
      </p:sp>
      <p:pic>
        <p:nvPicPr>
          <p:cNvPr id="8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8292" y="3189755"/>
            <a:ext cx="5703987" cy="3209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849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50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51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52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53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54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56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857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58" name="“Love is the only weapon.”"/>
          <p:cNvSpPr txBox="1"/>
          <p:nvPr/>
        </p:nvSpPr>
        <p:spPr>
          <a:xfrm>
            <a:off x="6558667" y="1128980"/>
            <a:ext cx="5163236" cy="191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“Love is the only weapon.”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6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860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61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62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63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64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65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67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MENTAL BREAK!</a:t>
            </a:r>
          </a:p>
          <a:p>
            <a:pPr/>
          </a:p>
          <a:p>
            <a:pPr/>
            <a:r>
              <a:t>Was this a peloton instructor…</a:t>
            </a:r>
          </a:p>
          <a:p>
            <a:pPr/>
            <a:r>
              <a:t>or a cult leader?</a:t>
            </a:r>
          </a:p>
        </p:txBody>
      </p:sp>
      <p:sp>
        <p:nvSpPr>
          <p:cNvPr id="868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69" name="“Love is the only weapon.”"/>
          <p:cNvSpPr txBox="1"/>
          <p:nvPr/>
        </p:nvSpPr>
        <p:spPr>
          <a:xfrm>
            <a:off x="6558667" y="1128980"/>
            <a:ext cx="5163236" cy="191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“Love is the only weapon.”</a:t>
            </a:r>
          </a:p>
        </p:txBody>
      </p:sp>
      <p:pic>
        <p:nvPicPr>
          <p:cNvPr id="8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7664" y="2976962"/>
            <a:ext cx="3385242" cy="3385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872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73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74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75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76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77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79" name="Title 1"/>
          <p:cNvSpPr txBox="1"/>
          <p:nvPr>
            <p:ph type="title"/>
          </p:nvPr>
        </p:nvSpPr>
        <p:spPr>
          <a:xfrm>
            <a:off x="789134" y="580448"/>
            <a:ext cx="4313720" cy="4828425"/>
          </a:xfrm>
          <a:prstGeom prst="rect">
            <a:avLst/>
          </a:prstGeom>
        </p:spPr>
        <p:txBody>
          <a:bodyPr/>
          <a:lstStyle/>
          <a:p>
            <a:pPr>
              <a:defRPr sz="4500"/>
            </a:pPr>
            <a:r>
              <a:t>OK</a:t>
            </a:r>
          </a:p>
          <a:p>
            <a:pPr>
              <a:defRPr sz="4500"/>
            </a:pPr>
          </a:p>
          <a:p>
            <a:pPr>
              <a:defRPr sz="4500"/>
            </a:pPr>
            <a:r>
              <a:t>Last few slides!</a:t>
            </a:r>
          </a:p>
        </p:txBody>
      </p:sp>
      <p:sp>
        <p:nvSpPr>
          <p:cNvPr id="880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364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5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6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7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8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9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71" name="Title 1"/>
          <p:cNvSpPr txBox="1"/>
          <p:nvPr>
            <p:ph type="title"/>
          </p:nvPr>
        </p:nvSpPr>
        <p:spPr>
          <a:xfrm>
            <a:off x="639098" y="629264"/>
            <a:ext cx="4886462" cy="1622323"/>
          </a:xfrm>
          <a:prstGeom prst="rect">
            <a:avLst/>
          </a:prstGeom>
        </p:spPr>
        <p:txBody>
          <a:bodyPr/>
          <a:lstStyle/>
          <a:p>
            <a:pPr/>
            <a:r>
              <a:t>What is the role of research?</a:t>
            </a:r>
          </a:p>
        </p:txBody>
      </p:sp>
      <p:sp>
        <p:nvSpPr>
          <p:cNvPr id="372" name="Content Placeholder 2"/>
          <p:cNvSpPr txBox="1"/>
          <p:nvPr>
            <p:ph type="body" sz="half" idx="1"/>
          </p:nvPr>
        </p:nvSpPr>
        <p:spPr>
          <a:xfrm>
            <a:off x="639098" y="2418734"/>
            <a:ext cx="4886462" cy="3811744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“The </a:t>
            </a:r>
            <a:r>
              <a:rPr b="1">
                <a:solidFill>
                  <a:srgbClr val="FF0000"/>
                </a:solidFill>
              </a:rPr>
              <a:t>systematic</a:t>
            </a:r>
            <a:r>
              <a:t> and </a:t>
            </a:r>
            <a:r>
              <a:rPr b="1">
                <a:solidFill>
                  <a:srgbClr val="FF0000"/>
                </a:solidFill>
              </a:rPr>
              <a:t>objective</a:t>
            </a:r>
            <a:r>
              <a:t> process of gathering, recording, and analyzing data to aid in making informed communication decisions.”</a:t>
            </a:r>
          </a:p>
        </p:txBody>
      </p:sp>
      <p:pic>
        <p:nvPicPr>
          <p:cNvPr id="37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2200" y="2094955"/>
            <a:ext cx="5371344" cy="2685672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Economic</a:t>
            </a:r>
          </a:p>
        </p:txBody>
      </p:sp>
      <p:grpSp>
        <p:nvGrpSpPr>
          <p:cNvPr id="901" name="Content Placeholder 2"/>
          <p:cNvGrpSpPr/>
          <p:nvPr/>
        </p:nvGrpSpPr>
        <p:grpSpPr>
          <a:xfrm>
            <a:off x="2302111" y="2925721"/>
            <a:ext cx="7595029" cy="3085480"/>
            <a:chOff x="0" y="0"/>
            <a:chExt cx="7595028" cy="3085478"/>
          </a:xfrm>
        </p:grpSpPr>
        <p:grpSp>
          <p:nvGrpSpPr>
            <p:cNvPr id="885" name="Group"/>
            <p:cNvGrpSpPr/>
            <p:nvPr/>
          </p:nvGrpSpPr>
          <p:grpSpPr>
            <a:xfrm>
              <a:off x="0" y="-1"/>
              <a:ext cx="2373447" cy="1424068"/>
              <a:chOff x="0" y="0"/>
              <a:chExt cx="2373446" cy="1424066"/>
            </a:xfrm>
          </p:grpSpPr>
          <p:sp>
            <p:nvSpPr>
              <p:cNvPr id="883" name="Rectangle"/>
              <p:cNvSpPr/>
              <p:nvPr/>
            </p:nvSpPr>
            <p:spPr>
              <a:xfrm>
                <a:off x="-1" y="0"/>
                <a:ext cx="2373448" cy="1424067"/>
              </a:xfrm>
              <a:prstGeom prst="rect">
                <a:avLst/>
              </a:prstGeom>
              <a:solidFill>
                <a:schemeClr val="accent5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200"/>
                  </a:spcBef>
                  <a:defRPr sz="1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84" name="GDP…"/>
              <p:cNvSpPr txBox="1"/>
              <p:nvPr/>
            </p:nvSpPr>
            <p:spPr>
              <a:xfrm>
                <a:off x="0" y="0"/>
                <a:ext cx="2373447" cy="9692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spAutoFit/>
              </a:bodyPr>
              <a:lstStyle>
                <a:lvl1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  <a:lvl2pPr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lvl2pPr>
              </a:lstStyle>
              <a:p>
                <a:pPr/>
                <a:r>
                  <a:t>GDP</a:t>
                </a:r>
              </a:p>
              <a:p>
                <a:pPr lvl="1"/>
                <a:r>
                  <a:t>Measure of the health of the overall economy. Percentage</a:t>
                </a:r>
              </a:p>
            </p:txBody>
          </p:sp>
        </p:grpSp>
        <p:grpSp>
          <p:nvGrpSpPr>
            <p:cNvPr id="888" name="Group"/>
            <p:cNvGrpSpPr/>
            <p:nvPr/>
          </p:nvGrpSpPr>
          <p:grpSpPr>
            <a:xfrm>
              <a:off x="2610790" y="-1"/>
              <a:ext cx="2373447" cy="1424068"/>
              <a:chOff x="0" y="0"/>
              <a:chExt cx="2373446" cy="1424066"/>
            </a:xfrm>
          </p:grpSpPr>
          <p:sp>
            <p:nvSpPr>
              <p:cNvPr id="886" name="Rectangle"/>
              <p:cNvSpPr/>
              <p:nvPr/>
            </p:nvSpPr>
            <p:spPr>
              <a:xfrm>
                <a:off x="-1" y="0"/>
                <a:ext cx="2373448" cy="1424067"/>
              </a:xfrm>
              <a:prstGeom prst="rect">
                <a:avLst/>
              </a:prstGeom>
              <a:solidFill>
                <a:srgbClr val="5F839D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200"/>
                  </a:spcBef>
                  <a:defRPr sz="1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87" name="Disposable Personal Income…"/>
              <p:cNvSpPr txBox="1"/>
              <p:nvPr/>
            </p:nvSpPr>
            <p:spPr>
              <a:xfrm>
                <a:off x="0" y="0"/>
                <a:ext cx="2373447" cy="13967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pPr>
                <a:r>
                  <a:t>Disposable Personal Income</a:t>
                </a:r>
              </a:p>
              <a:p>
                <a:pPr lvl="1"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pPr>
                <a:r>
                  <a:t>Consumer income – taxes</a:t>
                </a:r>
              </a:p>
              <a:p>
                <a:pPr lvl="1"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pPr>
                <a:r>
                  <a:t>Not exactly accurate (rent, loans, cost of living, tuition, etc.)</a:t>
                </a:r>
              </a:p>
            </p:txBody>
          </p:sp>
        </p:grpSp>
        <p:grpSp>
          <p:nvGrpSpPr>
            <p:cNvPr id="891" name="Group"/>
            <p:cNvGrpSpPr/>
            <p:nvPr/>
          </p:nvGrpSpPr>
          <p:grpSpPr>
            <a:xfrm>
              <a:off x="5221582" y="-1"/>
              <a:ext cx="2373447" cy="1424068"/>
              <a:chOff x="0" y="0"/>
              <a:chExt cx="2373446" cy="1424066"/>
            </a:xfrm>
          </p:grpSpPr>
          <p:sp>
            <p:nvSpPr>
              <p:cNvPr id="889" name="Rectangle"/>
              <p:cNvSpPr/>
              <p:nvPr/>
            </p:nvSpPr>
            <p:spPr>
              <a:xfrm>
                <a:off x="-1" y="0"/>
                <a:ext cx="2373448" cy="1424067"/>
              </a:xfrm>
              <a:prstGeom prst="rect">
                <a:avLst/>
              </a:prstGeom>
              <a:solidFill>
                <a:srgbClr val="5F699D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200"/>
                  </a:spcBef>
                  <a:defRPr sz="1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90" name="Consumer Confidence…"/>
              <p:cNvSpPr txBox="1"/>
              <p:nvPr/>
            </p:nvSpPr>
            <p:spPr>
              <a:xfrm>
                <a:off x="0" y="0"/>
                <a:ext cx="2373447" cy="11681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pPr>
                <a:r>
                  <a:t>Consumer Confidence</a:t>
                </a:r>
              </a:p>
              <a:p>
                <a:pPr lvl="1"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pPr>
                <a:r>
                  <a:t>Poll of 5000 HH</a:t>
                </a:r>
              </a:p>
              <a:p>
                <a:pPr lvl="1"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pPr>
                <a:r>
                  <a:t>2 components situation and expectations – 90 and above is good</a:t>
                </a:r>
              </a:p>
            </p:txBody>
          </p:sp>
        </p:grpSp>
        <p:grpSp>
          <p:nvGrpSpPr>
            <p:cNvPr id="894" name="Group"/>
            <p:cNvGrpSpPr/>
            <p:nvPr/>
          </p:nvGrpSpPr>
          <p:grpSpPr>
            <a:xfrm>
              <a:off x="0" y="1661411"/>
              <a:ext cx="2373447" cy="1424068"/>
              <a:chOff x="0" y="0"/>
              <a:chExt cx="2373446" cy="1424066"/>
            </a:xfrm>
          </p:grpSpPr>
          <p:sp>
            <p:nvSpPr>
              <p:cNvPr id="892" name="Rectangle"/>
              <p:cNvSpPr/>
              <p:nvPr/>
            </p:nvSpPr>
            <p:spPr>
              <a:xfrm>
                <a:off x="-1" y="0"/>
                <a:ext cx="2373448" cy="1424067"/>
              </a:xfrm>
              <a:prstGeom prst="rect">
                <a:avLst/>
              </a:prstGeom>
              <a:solidFill>
                <a:srgbClr val="6D5E9E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200"/>
                  </a:spcBef>
                  <a:defRPr sz="1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93" name="Consumer Price Index…"/>
              <p:cNvSpPr txBox="1"/>
              <p:nvPr/>
            </p:nvSpPr>
            <p:spPr>
              <a:xfrm>
                <a:off x="0" y="0"/>
                <a:ext cx="2373447" cy="11681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pPr>
                <a:r>
                  <a:t>Consumer Price Index</a:t>
                </a:r>
              </a:p>
              <a:p>
                <a:pPr lvl="1"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pPr>
                <a:r>
                  <a:t>Measures the changes in commodities</a:t>
                </a:r>
              </a:p>
              <a:p>
                <a:pPr lvl="1"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pPr>
                <a:r>
                  <a:t>Fuel, oil, electricity, utilities, telephone, food</a:t>
                </a:r>
              </a:p>
            </p:txBody>
          </p:sp>
        </p:grpSp>
        <p:grpSp>
          <p:nvGrpSpPr>
            <p:cNvPr id="897" name="Group"/>
            <p:cNvGrpSpPr/>
            <p:nvPr/>
          </p:nvGrpSpPr>
          <p:grpSpPr>
            <a:xfrm>
              <a:off x="2610790" y="1661411"/>
              <a:ext cx="2373447" cy="1424068"/>
              <a:chOff x="0" y="0"/>
              <a:chExt cx="2373446" cy="1424066"/>
            </a:xfrm>
          </p:grpSpPr>
          <p:sp>
            <p:nvSpPr>
              <p:cNvPr id="895" name="Rectangle"/>
              <p:cNvSpPr/>
              <p:nvPr/>
            </p:nvSpPr>
            <p:spPr>
              <a:xfrm>
                <a:off x="-1" y="0"/>
                <a:ext cx="2373448" cy="1424067"/>
              </a:xfrm>
              <a:prstGeom prst="rect">
                <a:avLst/>
              </a:prstGeom>
              <a:solidFill>
                <a:srgbClr val="875E9E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200"/>
                  </a:spcBef>
                  <a:defRPr sz="1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96" name="Unemployment Rate…"/>
              <p:cNvSpPr txBox="1"/>
              <p:nvPr/>
            </p:nvSpPr>
            <p:spPr>
              <a:xfrm>
                <a:off x="0" y="0"/>
                <a:ext cx="2373447" cy="11407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spAutoFit/>
              </a:bodyPr>
              <a:lstStyle>
                <a:lvl1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  <a:lvl2pPr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lvl2pPr>
              </a:lstStyle>
              <a:p>
                <a:pPr/>
                <a:r>
                  <a:t>Unemployment Rate</a:t>
                </a:r>
              </a:p>
              <a:p>
                <a:pPr lvl="1"/>
                <a:r>
                  <a:t>Number of working age people searching for employment as a percent of those employed</a:t>
                </a:r>
              </a:p>
            </p:txBody>
          </p:sp>
        </p:grpSp>
        <p:grpSp>
          <p:nvGrpSpPr>
            <p:cNvPr id="900" name="Group"/>
            <p:cNvGrpSpPr/>
            <p:nvPr/>
          </p:nvGrpSpPr>
          <p:grpSpPr>
            <a:xfrm>
              <a:off x="5221582" y="1661411"/>
              <a:ext cx="2373447" cy="1424068"/>
              <a:chOff x="0" y="0"/>
              <a:chExt cx="2373446" cy="1424066"/>
            </a:xfrm>
          </p:grpSpPr>
          <p:sp>
            <p:nvSpPr>
              <p:cNvPr id="898" name="Rectangle"/>
              <p:cNvSpPr/>
              <p:nvPr/>
            </p:nvSpPr>
            <p:spPr>
              <a:xfrm>
                <a:off x="-1" y="0"/>
                <a:ext cx="2373448" cy="1424067"/>
              </a:xfrm>
              <a:prstGeom prst="rect">
                <a:avLst/>
              </a:prstGeom>
              <a:solidFill>
                <a:schemeClr val="accent6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200"/>
                  </a:spcBef>
                  <a:defRPr sz="1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99" name="Tariffs…"/>
              <p:cNvSpPr txBox="1"/>
              <p:nvPr/>
            </p:nvSpPr>
            <p:spPr>
              <a:xfrm>
                <a:off x="0" y="0"/>
                <a:ext cx="2373447" cy="7978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spAutoFit/>
              </a:bodyPr>
              <a:lstStyle>
                <a:lvl1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  <a:lvl2pPr marL="114300" indent="-114300" defTabSz="533400">
                  <a:lnSpc>
                    <a:spcPct val="90000"/>
                  </a:lnSpc>
                  <a:spcBef>
                    <a:spcPts val="200"/>
                  </a:spcBef>
                  <a:buClr>
                    <a:schemeClr val="accent1"/>
                  </a:buClr>
                  <a:buSzPct val="80000"/>
                  <a:buChar char="•"/>
                  <a:defRPr sz="1200">
                    <a:solidFill>
                      <a:srgbClr val="FFFFFF"/>
                    </a:solidFill>
                  </a:defRPr>
                </a:lvl2pPr>
              </a:lstStyle>
              <a:p>
                <a:pPr/>
                <a:r>
                  <a:t>Tariffs</a:t>
                </a:r>
              </a:p>
              <a:p>
                <a:pPr lvl="1"/>
                <a:r>
                  <a:t>Taxes placed on imports from other countries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roup 74"/>
          <p:cNvGrpSpPr/>
          <p:nvPr/>
        </p:nvGrpSpPr>
        <p:grpSpPr>
          <a:xfrm>
            <a:off x="0" y="0"/>
            <a:ext cx="12192001" cy="6858000"/>
            <a:chOff x="0" y="0"/>
            <a:chExt cx="12192000" cy="6858000"/>
          </a:xfrm>
        </p:grpSpPr>
        <p:sp>
          <p:nvSpPr>
            <p:cNvPr id="903" name="Rectangle 7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04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906" name="Title 1"/>
          <p:cNvSpPr txBox="1"/>
          <p:nvPr>
            <p:ph type="title"/>
          </p:nvPr>
        </p:nvSpPr>
        <p:spPr>
          <a:xfrm>
            <a:off x="639098" y="629264"/>
            <a:ext cx="5373878" cy="1622323"/>
          </a:xfrm>
          <a:prstGeom prst="rect">
            <a:avLst/>
          </a:prstGeom>
        </p:spPr>
        <p:txBody>
          <a:bodyPr/>
          <a:lstStyle/>
          <a:p>
            <a:pPr/>
            <a:r>
              <a:t>Political/Legal</a:t>
            </a:r>
          </a:p>
        </p:txBody>
      </p:sp>
      <p:sp>
        <p:nvSpPr>
          <p:cNvPr id="907" name="Content Placeholder 2"/>
          <p:cNvSpPr txBox="1"/>
          <p:nvPr>
            <p:ph type="body" sz="half" idx="1"/>
          </p:nvPr>
        </p:nvSpPr>
        <p:spPr>
          <a:xfrm>
            <a:off x="639098" y="2418734"/>
            <a:ext cx="5373878" cy="381174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t>Government Regulation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FTC, FDA, FCC, SEC, EPA etc.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B2B lawsuits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Patent lawsuits, breach of contract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C2B lawsuits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Class Action lawsuits, employment lawsuits</a:t>
            </a:r>
          </a:p>
        </p:txBody>
      </p:sp>
      <p:pic>
        <p:nvPicPr>
          <p:cNvPr id="90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9093" t="0" r="8310" b="0"/>
          <a:stretch>
            <a:fillRect/>
          </a:stretch>
        </p:blipFill>
        <p:spPr>
          <a:xfrm>
            <a:off x="6633675" y="645107"/>
            <a:ext cx="4909868" cy="3284283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pic>
        <p:nvPicPr>
          <p:cNvPr id="91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0" t="10869" r="0" b="8430"/>
          <a:stretch>
            <a:fillRect/>
          </a:stretch>
        </p:blipFill>
        <p:spPr>
          <a:xfrm>
            <a:off x="6633675" y="4095904"/>
            <a:ext cx="2357940" cy="2137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2608" t="0" r="23006" b="4"/>
          <a:stretch>
            <a:fillRect/>
          </a:stretch>
        </p:blipFill>
        <p:spPr>
          <a:xfrm>
            <a:off x="9155159" y="4095374"/>
            <a:ext cx="2388384" cy="2135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4" name="Oval 11"/>
          <p:cNvSpPr/>
          <p:nvPr/>
        </p:nvSpPr>
        <p:spPr>
          <a:xfrm>
            <a:off x="0" y="2667000"/>
            <a:ext cx="4191000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5" name="Oval 13"/>
          <p:cNvSpPr/>
          <p:nvPr/>
        </p:nvSpPr>
        <p:spPr>
          <a:xfrm>
            <a:off x="0" y="2895600"/>
            <a:ext cx="2362200" cy="236220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6" name="Freeform 5"/>
          <p:cNvSpPr/>
          <p:nvPr/>
        </p:nvSpPr>
        <p:spPr>
          <a:xfrm rot="15922489">
            <a:off x="3140486" y="1826076"/>
            <a:ext cx="3299408" cy="44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84" y="10323"/>
                </a:moveTo>
                <a:cubicBezTo>
                  <a:pt x="3750" y="15945"/>
                  <a:pt x="16252" y="21600"/>
                  <a:pt x="21509" y="21571"/>
                </a:cubicBezTo>
                <a:cubicBezTo>
                  <a:pt x="21576" y="7983"/>
                  <a:pt x="21533" y="13589"/>
                  <a:pt x="21600" y="0"/>
                </a:cubicBezTo>
                <a:lnTo>
                  <a:pt x="20881" y="832"/>
                </a:lnTo>
                <a:lnTo>
                  <a:pt x="20161" y="1631"/>
                </a:lnTo>
                <a:lnTo>
                  <a:pt x="19442" y="2405"/>
                </a:lnTo>
                <a:lnTo>
                  <a:pt x="18721" y="3070"/>
                </a:lnTo>
                <a:lnTo>
                  <a:pt x="17999" y="3739"/>
                </a:lnTo>
                <a:lnTo>
                  <a:pt x="17278" y="4366"/>
                </a:lnTo>
                <a:lnTo>
                  <a:pt x="16565" y="4901"/>
                </a:lnTo>
                <a:lnTo>
                  <a:pt x="15839" y="5402"/>
                </a:lnTo>
                <a:lnTo>
                  <a:pt x="15120" y="5871"/>
                </a:lnTo>
                <a:lnTo>
                  <a:pt x="14414" y="6270"/>
                </a:lnTo>
                <a:lnTo>
                  <a:pt x="13694" y="6670"/>
                </a:lnTo>
                <a:lnTo>
                  <a:pt x="12988" y="7008"/>
                </a:lnTo>
                <a:lnTo>
                  <a:pt x="12282" y="7273"/>
                </a:lnTo>
                <a:lnTo>
                  <a:pt x="11575" y="7542"/>
                </a:lnTo>
                <a:lnTo>
                  <a:pt x="10878" y="7771"/>
                </a:lnTo>
                <a:lnTo>
                  <a:pt x="10189" y="7942"/>
                </a:lnTo>
                <a:lnTo>
                  <a:pt x="9495" y="8072"/>
                </a:lnTo>
                <a:lnTo>
                  <a:pt x="8811" y="8207"/>
                </a:lnTo>
                <a:lnTo>
                  <a:pt x="8135" y="8272"/>
                </a:lnTo>
                <a:lnTo>
                  <a:pt x="7461" y="8342"/>
                </a:lnTo>
                <a:lnTo>
                  <a:pt x="6793" y="8370"/>
                </a:lnTo>
                <a:lnTo>
                  <a:pt x="6132" y="8342"/>
                </a:lnTo>
                <a:lnTo>
                  <a:pt x="5480" y="8342"/>
                </a:lnTo>
                <a:lnTo>
                  <a:pt x="4834" y="8272"/>
                </a:lnTo>
                <a:lnTo>
                  <a:pt x="4197" y="8170"/>
                </a:lnTo>
                <a:lnTo>
                  <a:pt x="3570" y="8072"/>
                </a:lnTo>
                <a:lnTo>
                  <a:pt x="2955" y="7971"/>
                </a:lnTo>
                <a:lnTo>
                  <a:pt x="2344" y="7807"/>
                </a:lnTo>
                <a:lnTo>
                  <a:pt x="1741" y="7636"/>
                </a:lnTo>
                <a:lnTo>
                  <a:pt x="1151" y="7473"/>
                </a:lnTo>
                <a:lnTo>
                  <a:pt x="0" y="7037"/>
                </a:lnTo>
                <a:cubicBezTo>
                  <a:pt x="60" y="8134"/>
                  <a:pt x="123" y="9226"/>
                  <a:pt x="184" y="1032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7" name="Rectangle 17"/>
          <p:cNvSpPr/>
          <p:nvPr/>
        </p:nvSpPr>
        <p:spPr>
          <a:xfrm>
            <a:off x="5713412" y="402164"/>
            <a:ext cx="6055254" cy="60536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8" name="Freeform 5"/>
          <p:cNvSpPr/>
          <p:nvPr/>
        </p:nvSpPr>
        <p:spPr>
          <a:xfrm rot="16200000">
            <a:off x="2229376" y="2801721"/>
            <a:ext cx="6053671" cy="125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19"/>
                </a:lnTo>
                <a:lnTo>
                  <a:pt x="21600" y="21600"/>
                </a:lnTo>
                <a:lnTo>
                  <a:pt x="21600" y="19"/>
                </a:lnTo>
                <a:lnTo>
                  <a:pt x="21110" y="421"/>
                </a:lnTo>
                <a:lnTo>
                  <a:pt x="20622" y="805"/>
                </a:lnTo>
                <a:lnTo>
                  <a:pt x="20131" y="1180"/>
                </a:lnTo>
                <a:lnTo>
                  <a:pt x="19639" y="1501"/>
                </a:lnTo>
                <a:lnTo>
                  <a:pt x="19148" y="1825"/>
                </a:lnTo>
                <a:lnTo>
                  <a:pt x="18656" y="2128"/>
                </a:lnTo>
                <a:lnTo>
                  <a:pt x="18170" y="2387"/>
                </a:lnTo>
                <a:lnTo>
                  <a:pt x="17677" y="2633"/>
                </a:lnTo>
                <a:lnTo>
                  <a:pt x="17187" y="2857"/>
                </a:lnTo>
                <a:lnTo>
                  <a:pt x="16705" y="3051"/>
                </a:lnTo>
                <a:lnTo>
                  <a:pt x="16217" y="3245"/>
                </a:lnTo>
                <a:lnTo>
                  <a:pt x="15736" y="3407"/>
                </a:lnTo>
                <a:lnTo>
                  <a:pt x="15254" y="3534"/>
                </a:lnTo>
                <a:lnTo>
                  <a:pt x="14774" y="3667"/>
                </a:lnTo>
                <a:lnTo>
                  <a:pt x="14299" y="3777"/>
                </a:lnTo>
                <a:lnTo>
                  <a:pt x="13828" y="3856"/>
                </a:lnTo>
                <a:lnTo>
                  <a:pt x="13357" y="3923"/>
                </a:lnTo>
                <a:lnTo>
                  <a:pt x="12891" y="3988"/>
                </a:lnTo>
                <a:lnTo>
                  <a:pt x="12431" y="4018"/>
                </a:lnTo>
                <a:lnTo>
                  <a:pt x="11971" y="4050"/>
                </a:lnTo>
                <a:lnTo>
                  <a:pt x="11517" y="4066"/>
                </a:lnTo>
                <a:lnTo>
                  <a:pt x="11068" y="4050"/>
                </a:lnTo>
                <a:lnTo>
                  <a:pt x="10623" y="4050"/>
                </a:lnTo>
                <a:lnTo>
                  <a:pt x="10182" y="4018"/>
                </a:lnTo>
                <a:lnTo>
                  <a:pt x="9750" y="3969"/>
                </a:lnTo>
                <a:lnTo>
                  <a:pt x="9323" y="3923"/>
                </a:lnTo>
                <a:lnTo>
                  <a:pt x="8904" y="3872"/>
                </a:lnTo>
                <a:lnTo>
                  <a:pt x="8487" y="3794"/>
                </a:lnTo>
                <a:lnTo>
                  <a:pt x="8076" y="3710"/>
                </a:lnTo>
                <a:lnTo>
                  <a:pt x="7674" y="3634"/>
                </a:lnTo>
                <a:lnTo>
                  <a:pt x="6890" y="3421"/>
                </a:lnTo>
                <a:lnTo>
                  <a:pt x="6139" y="3194"/>
                </a:lnTo>
                <a:lnTo>
                  <a:pt x="5417" y="2957"/>
                </a:lnTo>
                <a:lnTo>
                  <a:pt x="4735" y="2695"/>
                </a:lnTo>
                <a:lnTo>
                  <a:pt x="4082" y="2422"/>
                </a:lnTo>
                <a:lnTo>
                  <a:pt x="3478" y="2128"/>
                </a:lnTo>
                <a:lnTo>
                  <a:pt x="2910" y="1839"/>
                </a:lnTo>
                <a:lnTo>
                  <a:pt x="2387" y="1550"/>
                </a:lnTo>
                <a:lnTo>
                  <a:pt x="1907" y="1277"/>
                </a:lnTo>
                <a:lnTo>
                  <a:pt x="1482" y="1018"/>
                </a:lnTo>
                <a:lnTo>
                  <a:pt x="1097" y="772"/>
                </a:lnTo>
                <a:lnTo>
                  <a:pt x="773" y="567"/>
                </a:lnTo>
                <a:lnTo>
                  <a:pt x="501" y="373"/>
                </a:lnTo>
                <a:lnTo>
                  <a:pt x="127" y="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9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20" name="Title 1"/>
          <p:cNvSpPr txBox="1"/>
          <p:nvPr>
            <p:ph type="title"/>
          </p:nvPr>
        </p:nvSpPr>
        <p:spPr>
          <a:xfrm>
            <a:off x="1154954" y="973666"/>
            <a:ext cx="2942212" cy="4833747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pPr/>
            <a:r>
              <a:t>Technological</a:t>
            </a:r>
          </a:p>
        </p:txBody>
      </p:sp>
      <p:sp>
        <p:nvSpPr>
          <p:cNvPr id="921" name="Rectangle 2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934" name="Content Placeholder 2"/>
          <p:cNvGrpSpPr/>
          <p:nvPr/>
        </p:nvGrpSpPr>
        <p:grpSpPr>
          <a:xfrm>
            <a:off x="5194300" y="810214"/>
            <a:ext cx="6391275" cy="5242333"/>
            <a:chOff x="0" y="0"/>
            <a:chExt cx="6391275" cy="5242331"/>
          </a:xfrm>
        </p:grpSpPr>
        <p:sp>
          <p:nvSpPr>
            <p:cNvPr id="922" name="Rounded Rectangle"/>
            <p:cNvSpPr/>
            <p:nvPr/>
          </p:nvSpPr>
          <p:spPr>
            <a:xfrm>
              <a:off x="0" y="0"/>
              <a:ext cx="6391275" cy="110364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923" name="Square"/>
            <p:cNvSpPr/>
            <p:nvPr/>
          </p:nvSpPr>
          <p:spPr>
            <a:xfrm>
              <a:off x="333852" y="248321"/>
              <a:ext cx="607008" cy="607007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924" name="Knowledge that satisfies wants and needs"/>
            <p:cNvSpPr txBox="1"/>
            <p:nvPr/>
          </p:nvSpPr>
          <p:spPr>
            <a:xfrm>
              <a:off x="1274713" y="109266"/>
              <a:ext cx="5116562" cy="885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977900">
                <a:lnSpc>
                  <a:spcPct val="90000"/>
                </a:lnSpc>
                <a:spcBef>
                  <a:spcPts val="900"/>
                </a:spcBef>
                <a:defRPr sz="2200">
                  <a:solidFill>
                    <a:srgbClr val="404040"/>
                  </a:solidFill>
                </a:defRPr>
              </a:lvl1pPr>
            </a:lstStyle>
            <a:p>
              <a:pPr/>
              <a:r>
                <a:t>Knowledge that satisfies wants and needs</a:t>
              </a:r>
            </a:p>
          </p:txBody>
        </p:sp>
        <p:sp>
          <p:nvSpPr>
            <p:cNvPr id="925" name="Rounded Rectangle"/>
            <p:cNvSpPr/>
            <p:nvPr/>
          </p:nvSpPr>
          <p:spPr>
            <a:xfrm>
              <a:off x="0" y="1379561"/>
              <a:ext cx="6391275" cy="110364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926" name="Square"/>
            <p:cNvSpPr/>
            <p:nvPr/>
          </p:nvSpPr>
          <p:spPr>
            <a:xfrm>
              <a:off x="333852" y="1627882"/>
              <a:ext cx="607008" cy="607007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927" name="Impact of technology on demand"/>
            <p:cNvSpPr txBox="1"/>
            <p:nvPr/>
          </p:nvSpPr>
          <p:spPr>
            <a:xfrm>
              <a:off x="1274713" y="1643132"/>
              <a:ext cx="5116562" cy="576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977900">
                <a:lnSpc>
                  <a:spcPct val="90000"/>
                </a:lnSpc>
                <a:spcBef>
                  <a:spcPts val="900"/>
                </a:spcBef>
                <a:defRPr sz="2200">
                  <a:solidFill>
                    <a:srgbClr val="404040"/>
                  </a:solidFill>
                </a:defRPr>
              </a:lvl1pPr>
            </a:lstStyle>
            <a:p>
              <a:pPr/>
              <a:r>
                <a:t>Impact of technology on demand</a:t>
              </a:r>
            </a:p>
          </p:txBody>
        </p:sp>
        <p:sp>
          <p:nvSpPr>
            <p:cNvPr id="928" name="Rounded Rectangle"/>
            <p:cNvSpPr/>
            <p:nvPr/>
          </p:nvSpPr>
          <p:spPr>
            <a:xfrm>
              <a:off x="0" y="2759122"/>
              <a:ext cx="6391275" cy="110364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929" name="Square"/>
            <p:cNvSpPr/>
            <p:nvPr/>
          </p:nvSpPr>
          <p:spPr>
            <a:xfrm>
              <a:off x="333852" y="3007442"/>
              <a:ext cx="607008" cy="607008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930" name="Implication for reaching consumers"/>
            <p:cNvSpPr txBox="1"/>
            <p:nvPr/>
          </p:nvSpPr>
          <p:spPr>
            <a:xfrm>
              <a:off x="1274713" y="3022692"/>
              <a:ext cx="5116562" cy="576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977900">
                <a:lnSpc>
                  <a:spcPct val="90000"/>
                </a:lnSpc>
                <a:spcBef>
                  <a:spcPts val="900"/>
                </a:spcBef>
                <a:defRPr sz="2200">
                  <a:solidFill>
                    <a:srgbClr val="404040"/>
                  </a:solidFill>
                </a:defRPr>
              </a:lvl1pPr>
            </a:lstStyle>
            <a:p>
              <a:pPr/>
              <a:r>
                <a:t>Implication for reaching consumers</a:t>
              </a:r>
            </a:p>
          </p:txBody>
        </p:sp>
        <p:sp>
          <p:nvSpPr>
            <p:cNvPr id="931" name="Rounded Rectangle"/>
            <p:cNvSpPr/>
            <p:nvPr/>
          </p:nvSpPr>
          <p:spPr>
            <a:xfrm>
              <a:off x="0" y="4138683"/>
              <a:ext cx="6391275" cy="110364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932" name="Square"/>
            <p:cNvSpPr/>
            <p:nvPr/>
          </p:nvSpPr>
          <p:spPr>
            <a:xfrm>
              <a:off x="333852" y="4387003"/>
              <a:ext cx="607008" cy="607007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933" name="Ease of process"/>
            <p:cNvSpPr txBox="1"/>
            <p:nvPr/>
          </p:nvSpPr>
          <p:spPr>
            <a:xfrm>
              <a:off x="1274713" y="4402254"/>
              <a:ext cx="5116562" cy="576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977900">
                <a:lnSpc>
                  <a:spcPct val="90000"/>
                </a:lnSpc>
                <a:spcBef>
                  <a:spcPts val="900"/>
                </a:spcBef>
                <a:defRPr sz="2200">
                  <a:solidFill>
                    <a:srgbClr val="404040"/>
                  </a:solidFill>
                </a:defRPr>
              </a:lvl1pPr>
            </a:lstStyle>
            <a:p>
              <a:pPr/>
              <a:r>
                <a:t>Ease of process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7" name="Title 1"/>
          <p:cNvSpPr txBox="1"/>
          <p:nvPr>
            <p:ph type="title"/>
          </p:nvPr>
        </p:nvSpPr>
        <p:spPr>
          <a:xfrm>
            <a:off x="3956881" y="-53870"/>
            <a:ext cx="3451537" cy="7069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Environmental</a:t>
            </a:r>
          </a:p>
        </p:txBody>
      </p:sp>
      <p:sp>
        <p:nvSpPr>
          <p:cNvPr id="938" name="Rectangle 1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951" name="Content Placeholder 2"/>
          <p:cNvGrpSpPr/>
          <p:nvPr/>
        </p:nvGrpSpPr>
        <p:grpSpPr>
          <a:xfrm>
            <a:off x="1056870" y="4492987"/>
            <a:ext cx="9251559" cy="2287145"/>
            <a:chOff x="0" y="0"/>
            <a:chExt cx="9251558" cy="2287143"/>
          </a:xfrm>
        </p:grpSpPr>
        <p:sp>
          <p:nvSpPr>
            <p:cNvPr id="939" name="Circle"/>
            <p:cNvSpPr/>
            <p:nvPr/>
          </p:nvSpPr>
          <p:spPr>
            <a:xfrm>
              <a:off x="398685" y="0"/>
              <a:ext cx="1247173" cy="124717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0" name="Square"/>
            <p:cNvSpPr/>
            <p:nvPr/>
          </p:nvSpPr>
          <p:spPr>
            <a:xfrm>
              <a:off x="664477" y="265790"/>
              <a:ext cx="715591" cy="715590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1" name="Raw Materials"/>
            <p:cNvSpPr txBox="1"/>
            <p:nvPr/>
          </p:nvSpPr>
          <p:spPr>
            <a:xfrm>
              <a:off x="0" y="1635633"/>
              <a:ext cx="2044544" cy="6515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77900">
                <a:lnSpc>
                  <a:spcPct val="90000"/>
                </a:lnSpc>
                <a:spcBef>
                  <a:spcPts val="900"/>
                </a:spcBef>
                <a:defRPr cap="all" sz="2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Raw Materials</a:t>
              </a:r>
            </a:p>
          </p:txBody>
        </p:sp>
        <p:sp>
          <p:nvSpPr>
            <p:cNvPr id="942" name="Circle"/>
            <p:cNvSpPr/>
            <p:nvPr/>
          </p:nvSpPr>
          <p:spPr>
            <a:xfrm>
              <a:off x="2801023" y="0"/>
              <a:ext cx="1247174" cy="124717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3" name="Square"/>
            <p:cNvSpPr/>
            <p:nvPr/>
          </p:nvSpPr>
          <p:spPr>
            <a:xfrm>
              <a:off x="3066814" y="265790"/>
              <a:ext cx="715591" cy="715590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4" name="Energy Costs"/>
            <p:cNvSpPr txBox="1"/>
            <p:nvPr/>
          </p:nvSpPr>
          <p:spPr>
            <a:xfrm>
              <a:off x="2402338" y="1635633"/>
              <a:ext cx="2044544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77900">
                <a:lnSpc>
                  <a:spcPct val="90000"/>
                </a:lnSpc>
                <a:spcBef>
                  <a:spcPts val="900"/>
                </a:spcBef>
                <a:defRPr cap="all" sz="2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Energy Costs</a:t>
              </a:r>
            </a:p>
          </p:txBody>
        </p:sp>
        <p:sp>
          <p:nvSpPr>
            <p:cNvPr id="945" name="Circle"/>
            <p:cNvSpPr/>
            <p:nvPr/>
          </p:nvSpPr>
          <p:spPr>
            <a:xfrm>
              <a:off x="5203362" y="0"/>
              <a:ext cx="1247173" cy="124717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6" name="Square"/>
            <p:cNvSpPr/>
            <p:nvPr/>
          </p:nvSpPr>
          <p:spPr>
            <a:xfrm>
              <a:off x="5469152" y="265790"/>
              <a:ext cx="715591" cy="715590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7" name="Pollution"/>
            <p:cNvSpPr txBox="1"/>
            <p:nvPr/>
          </p:nvSpPr>
          <p:spPr>
            <a:xfrm>
              <a:off x="4804677" y="1635633"/>
              <a:ext cx="2044544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77900">
                <a:lnSpc>
                  <a:spcPct val="90000"/>
                </a:lnSpc>
                <a:spcBef>
                  <a:spcPts val="900"/>
                </a:spcBef>
                <a:defRPr cap="all" sz="2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Pollution</a:t>
              </a:r>
            </a:p>
          </p:txBody>
        </p:sp>
        <p:sp>
          <p:nvSpPr>
            <p:cNvPr id="948" name="Circle"/>
            <p:cNvSpPr/>
            <p:nvPr/>
          </p:nvSpPr>
          <p:spPr>
            <a:xfrm>
              <a:off x="7605700" y="0"/>
              <a:ext cx="1247173" cy="124717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9" name="Square"/>
            <p:cNvSpPr/>
            <p:nvPr/>
          </p:nvSpPr>
          <p:spPr>
            <a:xfrm>
              <a:off x="7871490" y="265790"/>
              <a:ext cx="715591" cy="715590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50" name="Sustainability"/>
            <p:cNvSpPr txBox="1"/>
            <p:nvPr/>
          </p:nvSpPr>
          <p:spPr>
            <a:xfrm>
              <a:off x="7207015" y="1635633"/>
              <a:ext cx="2044544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77900">
                <a:lnSpc>
                  <a:spcPct val="90000"/>
                </a:lnSpc>
                <a:spcBef>
                  <a:spcPts val="900"/>
                </a:spcBef>
                <a:defRPr cap="all" sz="2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Sustainability</a:t>
              </a:r>
            </a:p>
          </p:txBody>
        </p:sp>
      </p:grpSp>
      <p:pic>
        <p:nvPicPr>
          <p:cNvPr id="952" name="giphy (1).gif" descr="giphy (1)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28424" y="823248"/>
            <a:ext cx="2057983" cy="3279910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Title 1"/>
          <p:cNvSpPr txBox="1"/>
          <p:nvPr/>
        </p:nvSpPr>
        <p:spPr>
          <a:xfrm>
            <a:off x="5267689" y="2109721"/>
            <a:ext cx="829921" cy="706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Or</a:t>
            </a:r>
          </a:p>
        </p:txBody>
      </p:sp>
      <p:pic>
        <p:nvPicPr>
          <p:cNvPr id="954" name="giphy (2).gif" descr="giphy (2).gi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95830" y="890291"/>
            <a:ext cx="6096001" cy="336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7" name="Freeform 5"/>
          <p:cNvSpPr/>
          <p:nvPr/>
        </p:nvSpPr>
        <p:spPr>
          <a:xfrm>
            <a:off x="0" y="794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8" name="Title 1"/>
          <p:cNvSpPr txBox="1"/>
          <p:nvPr>
            <p:ph type="title"/>
          </p:nvPr>
        </p:nvSpPr>
        <p:spPr>
          <a:xfrm>
            <a:off x="4706377" y="1754738"/>
            <a:ext cx="3562368" cy="7069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Now what?</a:t>
            </a:r>
          </a:p>
        </p:txBody>
      </p:sp>
      <p:sp>
        <p:nvSpPr>
          <p:cNvPr id="959" name="Rectangle 1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8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378" name="Rectangle 9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79" name="Oval 10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0" name="Rectangle 11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1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2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3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85" name="Title 1"/>
          <p:cNvSpPr txBox="1"/>
          <p:nvPr>
            <p:ph type="title"/>
          </p:nvPr>
        </p:nvSpPr>
        <p:spPr>
          <a:xfrm>
            <a:off x="639098" y="629264"/>
            <a:ext cx="4886462" cy="1622323"/>
          </a:xfrm>
          <a:prstGeom prst="rect">
            <a:avLst/>
          </a:prstGeom>
        </p:spPr>
        <p:txBody>
          <a:bodyPr/>
          <a:lstStyle/>
          <a:p>
            <a:pPr/>
            <a:r>
              <a:t>What does research do?</a:t>
            </a:r>
          </a:p>
        </p:txBody>
      </p:sp>
      <p:sp>
        <p:nvSpPr>
          <p:cNvPr id="386" name="Content Placeholder 2"/>
          <p:cNvSpPr txBox="1"/>
          <p:nvPr>
            <p:ph type="body" sz="half" idx="1"/>
          </p:nvPr>
        </p:nvSpPr>
        <p:spPr>
          <a:xfrm>
            <a:off x="639098" y="2418734"/>
            <a:ext cx="4886462" cy="3811744"/>
          </a:xfrm>
          <a:prstGeom prst="rect">
            <a:avLst/>
          </a:prstGeom>
        </p:spPr>
        <p:txBody>
          <a:bodyPr anchor="ctr"/>
          <a:lstStyle/>
          <a:p>
            <a:pPr>
              <a:defRPr b="1">
                <a:solidFill>
                  <a:srgbClr val="FF0000"/>
                </a:solidFill>
              </a:defRPr>
            </a:pPr>
            <a:r>
              <a:t>Four key decisions for communication strategy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Target Audiences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Forms of communication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Media Strategy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Message Strategy</a:t>
            </a:r>
          </a:p>
        </p:txBody>
      </p:sp>
      <p:pic>
        <p:nvPicPr>
          <p:cNvPr id="38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2200" y="1510820"/>
            <a:ext cx="5371344" cy="3853939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Rectangle 16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3" name="Oval 11"/>
          <p:cNvSpPr/>
          <p:nvPr/>
        </p:nvSpPr>
        <p:spPr>
          <a:xfrm>
            <a:off x="0" y="2667000"/>
            <a:ext cx="4191000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4" name="Oval 13"/>
          <p:cNvSpPr/>
          <p:nvPr/>
        </p:nvSpPr>
        <p:spPr>
          <a:xfrm>
            <a:off x="0" y="2895600"/>
            <a:ext cx="2362200" cy="236220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5" name="Freeform 5"/>
          <p:cNvSpPr/>
          <p:nvPr/>
        </p:nvSpPr>
        <p:spPr>
          <a:xfrm rot="15922489">
            <a:off x="3140486" y="1826076"/>
            <a:ext cx="3299408" cy="44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84" y="10323"/>
                </a:moveTo>
                <a:cubicBezTo>
                  <a:pt x="3750" y="15945"/>
                  <a:pt x="16252" y="21600"/>
                  <a:pt x="21509" y="21571"/>
                </a:cubicBezTo>
                <a:cubicBezTo>
                  <a:pt x="21576" y="7983"/>
                  <a:pt x="21533" y="13589"/>
                  <a:pt x="21600" y="0"/>
                </a:cubicBezTo>
                <a:lnTo>
                  <a:pt x="20881" y="832"/>
                </a:lnTo>
                <a:lnTo>
                  <a:pt x="20161" y="1631"/>
                </a:lnTo>
                <a:lnTo>
                  <a:pt x="19442" y="2405"/>
                </a:lnTo>
                <a:lnTo>
                  <a:pt x="18721" y="3070"/>
                </a:lnTo>
                <a:lnTo>
                  <a:pt x="17999" y="3739"/>
                </a:lnTo>
                <a:lnTo>
                  <a:pt x="17278" y="4366"/>
                </a:lnTo>
                <a:lnTo>
                  <a:pt x="16565" y="4901"/>
                </a:lnTo>
                <a:lnTo>
                  <a:pt x="15839" y="5402"/>
                </a:lnTo>
                <a:lnTo>
                  <a:pt x="15120" y="5871"/>
                </a:lnTo>
                <a:lnTo>
                  <a:pt x="14414" y="6270"/>
                </a:lnTo>
                <a:lnTo>
                  <a:pt x="13694" y="6670"/>
                </a:lnTo>
                <a:lnTo>
                  <a:pt x="12988" y="7008"/>
                </a:lnTo>
                <a:lnTo>
                  <a:pt x="12282" y="7273"/>
                </a:lnTo>
                <a:lnTo>
                  <a:pt x="11575" y="7542"/>
                </a:lnTo>
                <a:lnTo>
                  <a:pt x="10878" y="7771"/>
                </a:lnTo>
                <a:lnTo>
                  <a:pt x="10189" y="7942"/>
                </a:lnTo>
                <a:lnTo>
                  <a:pt x="9495" y="8072"/>
                </a:lnTo>
                <a:lnTo>
                  <a:pt x="8811" y="8207"/>
                </a:lnTo>
                <a:lnTo>
                  <a:pt x="8135" y="8272"/>
                </a:lnTo>
                <a:lnTo>
                  <a:pt x="7461" y="8342"/>
                </a:lnTo>
                <a:lnTo>
                  <a:pt x="6793" y="8370"/>
                </a:lnTo>
                <a:lnTo>
                  <a:pt x="6132" y="8342"/>
                </a:lnTo>
                <a:lnTo>
                  <a:pt x="5480" y="8342"/>
                </a:lnTo>
                <a:lnTo>
                  <a:pt x="4834" y="8272"/>
                </a:lnTo>
                <a:lnTo>
                  <a:pt x="4197" y="8170"/>
                </a:lnTo>
                <a:lnTo>
                  <a:pt x="3570" y="8072"/>
                </a:lnTo>
                <a:lnTo>
                  <a:pt x="2955" y="7971"/>
                </a:lnTo>
                <a:lnTo>
                  <a:pt x="2344" y="7807"/>
                </a:lnTo>
                <a:lnTo>
                  <a:pt x="1741" y="7636"/>
                </a:lnTo>
                <a:lnTo>
                  <a:pt x="1151" y="7473"/>
                </a:lnTo>
                <a:lnTo>
                  <a:pt x="0" y="7037"/>
                </a:lnTo>
                <a:cubicBezTo>
                  <a:pt x="60" y="8134"/>
                  <a:pt x="123" y="9226"/>
                  <a:pt x="184" y="1032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6" name="Rectangle 17"/>
          <p:cNvSpPr/>
          <p:nvPr/>
        </p:nvSpPr>
        <p:spPr>
          <a:xfrm>
            <a:off x="5713412" y="402164"/>
            <a:ext cx="6055254" cy="60536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7" name="Freeform 5"/>
          <p:cNvSpPr/>
          <p:nvPr/>
        </p:nvSpPr>
        <p:spPr>
          <a:xfrm rot="16200000">
            <a:off x="2229376" y="2801721"/>
            <a:ext cx="6053671" cy="125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19"/>
                </a:lnTo>
                <a:lnTo>
                  <a:pt x="21600" y="21600"/>
                </a:lnTo>
                <a:lnTo>
                  <a:pt x="21600" y="19"/>
                </a:lnTo>
                <a:lnTo>
                  <a:pt x="21110" y="421"/>
                </a:lnTo>
                <a:lnTo>
                  <a:pt x="20622" y="805"/>
                </a:lnTo>
                <a:lnTo>
                  <a:pt x="20131" y="1180"/>
                </a:lnTo>
                <a:lnTo>
                  <a:pt x="19639" y="1501"/>
                </a:lnTo>
                <a:lnTo>
                  <a:pt x="19148" y="1825"/>
                </a:lnTo>
                <a:lnTo>
                  <a:pt x="18656" y="2128"/>
                </a:lnTo>
                <a:lnTo>
                  <a:pt x="18170" y="2387"/>
                </a:lnTo>
                <a:lnTo>
                  <a:pt x="17677" y="2633"/>
                </a:lnTo>
                <a:lnTo>
                  <a:pt x="17187" y="2857"/>
                </a:lnTo>
                <a:lnTo>
                  <a:pt x="16705" y="3051"/>
                </a:lnTo>
                <a:lnTo>
                  <a:pt x="16217" y="3245"/>
                </a:lnTo>
                <a:lnTo>
                  <a:pt x="15736" y="3407"/>
                </a:lnTo>
                <a:lnTo>
                  <a:pt x="15254" y="3534"/>
                </a:lnTo>
                <a:lnTo>
                  <a:pt x="14774" y="3667"/>
                </a:lnTo>
                <a:lnTo>
                  <a:pt x="14299" y="3777"/>
                </a:lnTo>
                <a:lnTo>
                  <a:pt x="13828" y="3856"/>
                </a:lnTo>
                <a:lnTo>
                  <a:pt x="13357" y="3923"/>
                </a:lnTo>
                <a:lnTo>
                  <a:pt x="12891" y="3988"/>
                </a:lnTo>
                <a:lnTo>
                  <a:pt x="12431" y="4018"/>
                </a:lnTo>
                <a:lnTo>
                  <a:pt x="11971" y="4050"/>
                </a:lnTo>
                <a:lnTo>
                  <a:pt x="11517" y="4066"/>
                </a:lnTo>
                <a:lnTo>
                  <a:pt x="11068" y="4050"/>
                </a:lnTo>
                <a:lnTo>
                  <a:pt x="10623" y="4050"/>
                </a:lnTo>
                <a:lnTo>
                  <a:pt x="10182" y="4018"/>
                </a:lnTo>
                <a:lnTo>
                  <a:pt x="9750" y="3969"/>
                </a:lnTo>
                <a:lnTo>
                  <a:pt x="9323" y="3923"/>
                </a:lnTo>
                <a:lnTo>
                  <a:pt x="8904" y="3872"/>
                </a:lnTo>
                <a:lnTo>
                  <a:pt x="8487" y="3794"/>
                </a:lnTo>
                <a:lnTo>
                  <a:pt x="8076" y="3710"/>
                </a:lnTo>
                <a:lnTo>
                  <a:pt x="7674" y="3634"/>
                </a:lnTo>
                <a:lnTo>
                  <a:pt x="6890" y="3421"/>
                </a:lnTo>
                <a:lnTo>
                  <a:pt x="6139" y="3194"/>
                </a:lnTo>
                <a:lnTo>
                  <a:pt x="5417" y="2957"/>
                </a:lnTo>
                <a:lnTo>
                  <a:pt x="4735" y="2695"/>
                </a:lnTo>
                <a:lnTo>
                  <a:pt x="4082" y="2422"/>
                </a:lnTo>
                <a:lnTo>
                  <a:pt x="3478" y="2128"/>
                </a:lnTo>
                <a:lnTo>
                  <a:pt x="2910" y="1839"/>
                </a:lnTo>
                <a:lnTo>
                  <a:pt x="2387" y="1550"/>
                </a:lnTo>
                <a:lnTo>
                  <a:pt x="1907" y="1277"/>
                </a:lnTo>
                <a:lnTo>
                  <a:pt x="1482" y="1018"/>
                </a:lnTo>
                <a:lnTo>
                  <a:pt x="1097" y="772"/>
                </a:lnTo>
                <a:lnTo>
                  <a:pt x="773" y="567"/>
                </a:lnTo>
                <a:lnTo>
                  <a:pt x="501" y="373"/>
                </a:lnTo>
                <a:lnTo>
                  <a:pt x="127" y="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8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9" name="Title 1"/>
          <p:cNvSpPr txBox="1"/>
          <p:nvPr>
            <p:ph type="title"/>
          </p:nvPr>
        </p:nvSpPr>
        <p:spPr>
          <a:xfrm>
            <a:off x="1154954" y="973666"/>
            <a:ext cx="2942212" cy="4833747"/>
          </a:xfrm>
          <a:prstGeom prst="rect">
            <a:avLst/>
          </a:prstGeom>
        </p:spPr>
        <p:txBody>
          <a:bodyPr/>
          <a:lstStyle/>
          <a:p>
            <a:pPr/>
            <a:r>
              <a:t>The 5 C’s of a situation analysis</a:t>
            </a:r>
          </a:p>
        </p:txBody>
      </p:sp>
      <p:sp>
        <p:nvSpPr>
          <p:cNvPr id="400" name="Rectangle 2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416" name="Content Placeholder 2"/>
          <p:cNvGrpSpPr/>
          <p:nvPr/>
        </p:nvGrpSpPr>
        <p:grpSpPr>
          <a:xfrm>
            <a:off x="5194300" y="812135"/>
            <a:ext cx="6391275" cy="5238491"/>
            <a:chOff x="0" y="0"/>
            <a:chExt cx="6391275" cy="5238489"/>
          </a:xfrm>
        </p:grpSpPr>
        <p:sp>
          <p:nvSpPr>
            <p:cNvPr id="401" name="Rounded Rectangle"/>
            <p:cNvSpPr/>
            <p:nvPr/>
          </p:nvSpPr>
          <p:spPr>
            <a:xfrm>
              <a:off x="0" y="0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02" name="Square"/>
            <p:cNvSpPr/>
            <p:nvPr/>
          </p:nvSpPr>
          <p:spPr>
            <a:xfrm>
              <a:off x="264106" y="196444"/>
              <a:ext cx="480195" cy="480194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03" name="Company/Product"/>
            <p:cNvSpPr txBox="1"/>
            <p:nvPr/>
          </p:nvSpPr>
          <p:spPr>
            <a:xfrm>
              <a:off x="1008408" y="198089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Company/Product</a:t>
              </a:r>
            </a:p>
          </p:txBody>
        </p:sp>
        <p:sp>
          <p:nvSpPr>
            <p:cNvPr id="404" name="Rounded Rectangle"/>
            <p:cNvSpPr/>
            <p:nvPr/>
          </p:nvSpPr>
          <p:spPr>
            <a:xfrm>
              <a:off x="0" y="1091351"/>
              <a:ext cx="6391275" cy="873083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05" name="Square"/>
            <p:cNvSpPr/>
            <p:nvPr/>
          </p:nvSpPr>
          <p:spPr>
            <a:xfrm>
              <a:off x="264106" y="1287796"/>
              <a:ext cx="480195" cy="480195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06" name="Climate"/>
            <p:cNvSpPr txBox="1"/>
            <p:nvPr/>
          </p:nvSpPr>
          <p:spPr>
            <a:xfrm>
              <a:off x="1008408" y="1289441"/>
              <a:ext cx="2876075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Climate</a:t>
              </a:r>
            </a:p>
          </p:txBody>
        </p:sp>
        <p:sp>
          <p:nvSpPr>
            <p:cNvPr id="407" name="Rounded Rectangle"/>
            <p:cNvSpPr/>
            <p:nvPr/>
          </p:nvSpPr>
          <p:spPr>
            <a:xfrm>
              <a:off x="0" y="2182703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08" name="Square"/>
            <p:cNvSpPr/>
            <p:nvPr/>
          </p:nvSpPr>
          <p:spPr>
            <a:xfrm>
              <a:off x="264106" y="2379147"/>
              <a:ext cx="480195" cy="480195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09" name="Collaborators"/>
            <p:cNvSpPr txBox="1"/>
            <p:nvPr/>
          </p:nvSpPr>
          <p:spPr>
            <a:xfrm>
              <a:off x="1008408" y="2380793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Collaborators</a:t>
              </a:r>
            </a:p>
          </p:txBody>
        </p:sp>
        <p:sp>
          <p:nvSpPr>
            <p:cNvPr id="410" name="Rounded Rectangle"/>
            <p:cNvSpPr/>
            <p:nvPr/>
          </p:nvSpPr>
          <p:spPr>
            <a:xfrm>
              <a:off x="0" y="3274056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11" name="Square"/>
            <p:cNvSpPr/>
            <p:nvPr/>
          </p:nvSpPr>
          <p:spPr>
            <a:xfrm>
              <a:off x="264106" y="3470499"/>
              <a:ext cx="480195" cy="480195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12" name="Competitors"/>
            <p:cNvSpPr txBox="1"/>
            <p:nvPr/>
          </p:nvSpPr>
          <p:spPr>
            <a:xfrm>
              <a:off x="1008408" y="3472145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Competitors</a:t>
              </a:r>
            </a:p>
          </p:txBody>
        </p:sp>
        <p:sp>
          <p:nvSpPr>
            <p:cNvPr id="413" name="Rounded Rectangle"/>
            <p:cNvSpPr/>
            <p:nvPr/>
          </p:nvSpPr>
          <p:spPr>
            <a:xfrm>
              <a:off x="0" y="4365408"/>
              <a:ext cx="6391275" cy="87308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14" name="Square"/>
            <p:cNvSpPr/>
            <p:nvPr/>
          </p:nvSpPr>
          <p:spPr>
            <a:xfrm>
              <a:off x="264106" y="4561851"/>
              <a:ext cx="480195" cy="480195"/>
            </a:xfrm>
            <a:prstGeom prst="rect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15" name="Customers"/>
            <p:cNvSpPr txBox="1"/>
            <p:nvPr/>
          </p:nvSpPr>
          <p:spPr>
            <a:xfrm>
              <a:off x="1008408" y="4563497"/>
              <a:ext cx="5382866" cy="47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2400" tIns="92400" rIns="92400" bIns="9240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404040"/>
                  </a:solidFill>
                </a:defRPr>
              </a:lvl1pPr>
            </a:lstStyle>
            <a:p>
              <a:pPr/>
              <a:r>
                <a:t>Customers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oup 70"/>
          <p:cNvGrpSpPr/>
          <p:nvPr/>
        </p:nvGrpSpPr>
        <p:grpSpPr>
          <a:xfrm>
            <a:off x="-1588" y="0"/>
            <a:ext cx="12193590" cy="6858000"/>
            <a:chOff x="0" y="0"/>
            <a:chExt cx="12193589" cy="6858000"/>
          </a:xfrm>
        </p:grpSpPr>
        <p:sp>
          <p:nvSpPr>
            <p:cNvPr id="420" name="Rectangle 71"/>
            <p:cNvSpPr/>
            <p:nvPr/>
          </p:nvSpPr>
          <p:spPr>
            <a:xfrm>
              <a:off x="1588" y="0"/>
              <a:ext cx="12192001" cy="6858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1" name="Oval 72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2" name="Rectangle 73"/>
            <p:cNvSpPr/>
            <p:nvPr/>
          </p:nvSpPr>
          <p:spPr>
            <a:xfrm>
              <a:off x="6173788" y="402164"/>
              <a:ext cx="5596466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3" name="Freeform 5"/>
            <p:cNvSpPr/>
            <p:nvPr/>
          </p:nvSpPr>
          <p:spPr>
            <a:xfrm rot="16200000">
              <a:off x="3297020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4" name="Freeform 5"/>
            <p:cNvSpPr/>
            <p:nvPr/>
          </p:nvSpPr>
          <p:spPr>
            <a:xfrm rot="15922489">
              <a:off x="420518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5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27" name="Title 1"/>
          <p:cNvSpPr txBox="1"/>
          <p:nvPr>
            <p:ph type="title"/>
          </p:nvPr>
        </p:nvSpPr>
        <p:spPr>
          <a:xfrm>
            <a:off x="639098" y="629264"/>
            <a:ext cx="4886462" cy="1622323"/>
          </a:xfrm>
          <a:prstGeom prst="rect">
            <a:avLst/>
          </a:prstGeom>
        </p:spPr>
        <p:txBody>
          <a:bodyPr/>
          <a:lstStyle/>
          <a:p>
            <a:pPr/>
            <a:r>
              <a:t>The summary of the Situation Analysis</a:t>
            </a:r>
          </a:p>
        </p:txBody>
      </p:sp>
      <p:sp>
        <p:nvSpPr>
          <p:cNvPr id="428" name="Content Placeholder 2"/>
          <p:cNvSpPr txBox="1"/>
          <p:nvPr>
            <p:ph type="body" sz="half" idx="1"/>
          </p:nvPr>
        </p:nvSpPr>
        <p:spPr>
          <a:xfrm>
            <a:off x="639098" y="2418734"/>
            <a:ext cx="4886462" cy="3811744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t>The SWOT Analysis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Strengths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Weaknesses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Opportunities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Threats</a:t>
            </a:r>
          </a:p>
        </p:txBody>
      </p:sp>
      <p:pic>
        <p:nvPicPr>
          <p:cNvPr id="42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2200" y="758087"/>
            <a:ext cx="5371344" cy="5359406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Rectangle 7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3" name="Oval 11"/>
          <p:cNvSpPr/>
          <p:nvPr/>
        </p:nvSpPr>
        <p:spPr>
          <a:xfrm>
            <a:off x="0" y="2667000"/>
            <a:ext cx="4191000" cy="419100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4" name="Oval 13"/>
          <p:cNvSpPr/>
          <p:nvPr/>
        </p:nvSpPr>
        <p:spPr>
          <a:xfrm>
            <a:off x="0" y="2895600"/>
            <a:ext cx="2362200" cy="236220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5" name="Freeform 5"/>
          <p:cNvSpPr/>
          <p:nvPr/>
        </p:nvSpPr>
        <p:spPr>
          <a:xfrm rot="15922489">
            <a:off x="3140486" y="1826076"/>
            <a:ext cx="3299408" cy="44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84" y="10323"/>
                </a:moveTo>
                <a:cubicBezTo>
                  <a:pt x="3750" y="15945"/>
                  <a:pt x="16252" y="21600"/>
                  <a:pt x="21509" y="21571"/>
                </a:cubicBezTo>
                <a:cubicBezTo>
                  <a:pt x="21576" y="7983"/>
                  <a:pt x="21533" y="13589"/>
                  <a:pt x="21600" y="0"/>
                </a:cubicBezTo>
                <a:lnTo>
                  <a:pt x="20881" y="832"/>
                </a:lnTo>
                <a:lnTo>
                  <a:pt x="20161" y="1631"/>
                </a:lnTo>
                <a:lnTo>
                  <a:pt x="19442" y="2405"/>
                </a:lnTo>
                <a:lnTo>
                  <a:pt x="18721" y="3070"/>
                </a:lnTo>
                <a:lnTo>
                  <a:pt x="17999" y="3739"/>
                </a:lnTo>
                <a:lnTo>
                  <a:pt x="17278" y="4366"/>
                </a:lnTo>
                <a:lnTo>
                  <a:pt x="16565" y="4901"/>
                </a:lnTo>
                <a:lnTo>
                  <a:pt x="15839" y="5402"/>
                </a:lnTo>
                <a:lnTo>
                  <a:pt x="15120" y="5871"/>
                </a:lnTo>
                <a:lnTo>
                  <a:pt x="14414" y="6270"/>
                </a:lnTo>
                <a:lnTo>
                  <a:pt x="13694" y="6670"/>
                </a:lnTo>
                <a:lnTo>
                  <a:pt x="12988" y="7008"/>
                </a:lnTo>
                <a:lnTo>
                  <a:pt x="12282" y="7273"/>
                </a:lnTo>
                <a:lnTo>
                  <a:pt x="11575" y="7542"/>
                </a:lnTo>
                <a:lnTo>
                  <a:pt x="10878" y="7771"/>
                </a:lnTo>
                <a:lnTo>
                  <a:pt x="10189" y="7942"/>
                </a:lnTo>
                <a:lnTo>
                  <a:pt x="9495" y="8072"/>
                </a:lnTo>
                <a:lnTo>
                  <a:pt x="8811" y="8207"/>
                </a:lnTo>
                <a:lnTo>
                  <a:pt x="8135" y="8272"/>
                </a:lnTo>
                <a:lnTo>
                  <a:pt x="7461" y="8342"/>
                </a:lnTo>
                <a:lnTo>
                  <a:pt x="6793" y="8370"/>
                </a:lnTo>
                <a:lnTo>
                  <a:pt x="6132" y="8342"/>
                </a:lnTo>
                <a:lnTo>
                  <a:pt x="5480" y="8342"/>
                </a:lnTo>
                <a:lnTo>
                  <a:pt x="4834" y="8272"/>
                </a:lnTo>
                <a:lnTo>
                  <a:pt x="4197" y="8170"/>
                </a:lnTo>
                <a:lnTo>
                  <a:pt x="3570" y="8072"/>
                </a:lnTo>
                <a:lnTo>
                  <a:pt x="2955" y="7971"/>
                </a:lnTo>
                <a:lnTo>
                  <a:pt x="2344" y="7807"/>
                </a:lnTo>
                <a:lnTo>
                  <a:pt x="1741" y="7636"/>
                </a:lnTo>
                <a:lnTo>
                  <a:pt x="1151" y="7473"/>
                </a:lnTo>
                <a:lnTo>
                  <a:pt x="0" y="7037"/>
                </a:lnTo>
                <a:cubicBezTo>
                  <a:pt x="60" y="8134"/>
                  <a:pt x="123" y="9226"/>
                  <a:pt x="184" y="1032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6" name="Rectangle 17"/>
          <p:cNvSpPr/>
          <p:nvPr/>
        </p:nvSpPr>
        <p:spPr>
          <a:xfrm>
            <a:off x="5713412" y="402164"/>
            <a:ext cx="6055254" cy="60536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7" name="Freeform 5"/>
          <p:cNvSpPr/>
          <p:nvPr/>
        </p:nvSpPr>
        <p:spPr>
          <a:xfrm rot="16200000">
            <a:off x="2229376" y="2801721"/>
            <a:ext cx="6053671" cy="125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19"/>
                </a:lnTo>
                <a:lnTo>
                  <a:pt x="21600" y="21600"/>
                </a:lnTo>
                <a:lnTo>
                  <a:pt x="21600" y="19"/>
                </a:lnTo>
                <a:lnTo>
                  <a:pt x="21110" y="421"/>
                </a:lnTo>
                <a:lnTo>
                  <a:pt x="20622" y="805"/>
                </a:lnTo>
                <a:lnTo>
                  <a:pt x="20131" y="1180"/>
                </a:lnTo>
                <a:lnTo>
                  <a:pt x="19639" y="1501"/>
                </a:lnTo>
                <a:lnTo>
                  <a:pt x="19148" y="1825"/>
                </a:lnTo>
                <a:lnTo>
                  <a:pt x="18656" y="2128"/>
                </a:lnTo>
                <a:lnTo>
                  <a:pt x="18170" y="2387"/>
                </a:lnTo>
                <a:lnTo>
                  <a:pt x="17677" y="2633"/>
                </a:lnTo>
                <a:lnTo>
                  <a:pt x="17187" y="2857"/>
                </a:lnTo>
                <a:lnTo>
                  <a:pt x="16705" y="3051"/>
                </a:lnTo>
                <a:lnTo>
                  <a:pt x="16217" y="3245"/>
                </a:lnTo>
                <a:lnTo>
                  <a:pt x="15736" y="3407"/>
                </a:lnTo>
                <a:lnTo>
                  <a:pt x="15254" y="3534"/>
                </a:lnTo>
                <a:lnTo>
                  <a:pt x="14774" y="3667"/>
                </a:lnTo>
                <a:lnTo>
                  <a:pt x="14299" y="3777"/>
                </a:lnTo>
                <a:lnTo>
                  <a:pt x="13828" y="3856"/>
                </a:lnTo>
                <a:lnTo>
                  <a:pt x="13357" y="3923"/>
                </a:lnTo>
                <a:lnTo>
                  <a:pt x="12891" y="3988"/>
                </a:lnTo>
                <a:lnTo>
                  <a:pt x="12431" y="4018"/>
                </a:lnTo>
                <a:lnTo>
                  <a:pt x="11971" y="4050"/>
                </a:lnTo>
                <a:lnTo>
                  <a:pt x="11517" y="4066"/>
                </a:lnTo>
                <a:lnTo>
                  <a:pt x="11068" y="4050"/>
                </a:lnTo>
                <a:lnTo>
                  <a:pt x="10623" y="4050"/>
                </a:lnTo>
                <a:lnTo>
                  <a:pt x="10182" y="4018"/>
                </a:lnTo>
                <a:lnTo>
                  <a:pt x="9750" y="3969"/>
                </a:lnTo>
                <a:lnTo>
                  <a:pt x="9323" y="3923"/>
                </a:lnTo>
                <a:lnTo>
                  <a:pt x="8904" y="3872"/>
                </a:lnTo>
                <a:lnTo>
                  <a:pt x="8487" y="3794"/>
                </a:lnTo>
                <a:lnTo>
                  <a:pt x="8076" y="3710"/>
                </a:lnTo>
                <a:lnTo>
                  <a:pt x="7674" y="3634"/>
                </a:lnTo>
                <a:lnTo>
                  <a:pt x="6890" y="3421"/>
                </a:lnTo>
                <a:lnTo>
                  <a:pt x="6139" y="3194"/>
                </a:lnTo>
                <a:lnTo>
                  <a:pt x="5417" y="2957"/>
                </a:lnTo>
                <a:lnTo>
                  <a:pt x="4735" y="2695"/>
                </a:lnTo>
                <a:lnTo>
                  <a:pt x="4082" y="2422"/>
                </a:lnTo>
                <a:lnTo>
                  <a:pt x="3478" y="2128"/>
                </a:lnTo>
                <a:lnTo>
                  <a:pt x="2910" y="1839"/>
                </a:lnTo>
                <a:lnTo>
                  <a:pt x="2387" y="1550"/>
                </a:lnTo>
                <a:lnTo>
                  <a:pt x="1907" y="1277"/>
                </a:lnTo>
                <a:lnTo>
                  <a:pt x="1482" y="1018"/>
                </a:lnTo>
                <a:lnTo>
                  <a:pt x="1097" y="772"/>
                </a:lnTo>
                <a:lnTo>
                  <a:pt x="773" y="567"/>
                </a:lnTo>
                <a:lnTo>
                  <a:pt x="501" y="373"/>
                </a:lnTo>
                <a:lnTo>
                  <a:pt x="127" y="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8" name="Freeform 5"/>
          <p:cNvSpPr/>
          <p:nvPr/>
        </p:nvSpPr>
        <p:spPr>
          <a:xfrm>
            <a:off x="0" y="1587"/>
            <a:ext cx="12192001" cy="6856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745" y="20100"/>
                </a:moveTo>
                <a:lnTo>
                  <a:pt x="844" y="20100"/>
                </a:lnTo>
                <a:lnTo>
                  <a:pt x="844" y="1480"/>
                </a:lnTo>
                <a:lnTo>
                  <a:pt x="20745" y="1480"/>
                </a:lnTo>
                <a:lnTo>
                  <a:pt x="20745" y="201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9" name="Title 1"/>
          <p:cNvSpPr txBox="1"/>
          <p:nvPr>
            <p:ph type="title"/>
          </p:nvPr>
        </p:nvSpPr>
        <p:spPr>
          <a:xfrm>
            <a:off x="1154954" y="973666"/>
            <a:ext cx="2942212" cy="4833747"/>
          </a:xfrm>
          <a:prstGeom prst="rect">
            <a:avLst/>
          </a:prstGeom>
        </p:spPr>
        <p:txBody>
          <a:bodyPr/>
          <a:lstStyle/>
          <a:p>
            <a:pPr/>
            <a:r>
              <a:t>We are breaking this up into 4 portions</a:t>
            </a:r>
          </a:p>
        </p:txBody>
      </p:sp>
      <p:sp>
        <p:nvSpPr>
          <p:cNvPr id="440" name="Rectangle 2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457" name="Content Placeholder 2"/>
          <p:cNvGrpSpPr/>
          <p:nvPr/>
        </p:nvGrpSpPr>
        <p:grpSpPr>
          <a:xfrm>
            <a:off x="5194300" y="804291"/>
            <a:ext cx="6391275" cy="5248256"/>
            <a:chOff x="0" y="0"/>
            <a:chExt cx="6391275" cy="5248253"/>
          </a:xfrm>
        </p:grpSpPr>
        <p:sp>
          <p:nvSpPr>
            <p:cNvPr id="441" name="Rounded Rectangle"/>
            <p:cNvSpPr/>
            <p:nvPr/>
          </p:nvSpPr>
          <p:spPr>
            <a:xfrm>
              <a:off x="0" y="5922"/>
              <a:ext cx="6391275" cy="110365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42" name="Square"/>
            <p:cNvSpPr/>
            <p:nvPr/>
          </p:nvSpPr>
          <p:spPr>
            <a:xfrm>
              <a:off x="333852" y="254244"/>
              <a:ext cx="607008" cy="607007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43" name="Industry Overview"/>
            <p:cNvSpPr txBox="1"/>
            <p:nvPr/>
          </p:nvSpPr>
          <p:spPr>
            <a:xfrm>
              <a:off x="1274713" y="275844"/>
              <a:ext cx="2876075" cy="563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933450">
                <a:lnSpc>
                  <a:spcPct val="90000"/>
                </a:lnSpc>
                <a:spcBef>
                  <a:spcPts val="800"/>
                </a:spcBef>
                <a:defRPr sz="2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Industry Overview</a:t>
              </a:r>
            </a:p>
          </p:txBody>
        </p:sp>
        <p:sp>
          <p:nvSpPr>
            <p:cNvPr id="444" name="Climate…"/>
            <p:cNvSpPr txBox="1"/>
            <p:nvPr/>
          </p:nvSpPr>
          <p:spPr>
            <a:xfrm>
              <a:off x="4150788" y="-1"/>
              <a:ext cx="2240487" cy="1115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/>
            <a:p>
              <a:pPr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404040"/>
                  </a:solidFill>
                </a:defRPr>
              </a:pPr>
              <a:r>
                <a:t>Climate</a:t>
              </a:r>
            </a:p>
            <a:p>
              <a:pPr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404040"/>
                  </a:solidFill>
                </a:defRPr>
              </a:pPr>
              <a:r>
                <a:t>Collaborators</a:t>
              </a:r>
            </a:p>
            <a:p>
              <a:pPr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404040"/>
                  </a:solidFill>
                </a:defRPr>
              </a:pPr>
              <a:r>
                <a:t>Product</a:t>
              </a:r>
            </a:p>
          </p:txBody>
        </p:sp>
        <p:sp>
          <p:nvSpPr>
            <p:cNvPr id="445" name="Rounded Rectangle"/>
            <p:cNvSpPr/>
            <p:nvPr/>
          </p:nvSpPr>
          <p:spPr>
            <a:xfrm>
              <a:off x="0" y="1385484"/>
              <a:ext cx="6391275" cy="110364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46" name="Square"/>
            <p:cNvSpPr/>
            <p:nvPr/>
          </p:nvSpPr>
          <p:spPr>
            <a:xfrm>
              <a:off x="333852" y="1633804"/>
              <a:ext cx="607008" cy="607007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47" name="Client/Competitors"/>
            <p:cNvSpPr txBox="1"/>
            <p:nvPr/>
          </p:nvSpPr>
          <p:spPr>
            <a:xfrm>
              <a:off x="1274713" y="1655405"/>
              <a:ext cx="2876075" cy="563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933450">
                <a:lnSpc>
                  <a:spcPct val="90000"/>
                </a:lnSpc>
                <a:spcBef>
                  <a:spcPts val="800"/>
                </a:spcBef>
                <a:defRPr sz="2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Client/Competitors</a:t>
              </a:r>
            </a:p>
          </p:txBody>
        </p:sp>
        <p:sp>
          <p:nvSpPr>
            <p:cNvPr id="448" name="Company…"/>
            <p:cNvSpPr txBox="1"/>
            <p:nvPr/>
          </p:nvSpPr>
          <p:spPr>
            <a:xfrm>
              <a:off x="4150788" y="1536533"/>
              <a:ext cx="2240487" cy="801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/>
            <a:p>
              <a:pPr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404040"/>
                  </a:solidFill>
                </a:defRPr>
              </a:pPr>
              <a:r>
                <a:t>Company</a:t>
              </a:r>
            </a:p>
            <a:p>
              <a:pPr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404040"/>
                  </a:solidFill>
                </a:defRPr>
              </a:pPr>
              <a:r>
                <a:t>Competitors</a:t>
              </a:r>
            </a:p>
          </p:txBody>
        </p:sp>
        <p:sp>
          <p:nvSpPr>
            <p:cNvPr id="449" name="Rounded Rectangle"/>
            <p:cNvSpPr/>
            <p:nvPr/>
          </p:nvSpPr>
          <p:spPr>
            <a:xfrm>
              <a:off x="0" y="2765045"/>
              <a:ext cx="6391275" cy="110364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50" name="Square"/>
            <p:cNvSpPr/>
            <p:nvPr/>
          </p:nvSpPr>
          <p:spPr>
            <a:xfrm>
              <a:off x="333852" y="3013365"/>
              <a:ext cx="607008" cy="607007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51" name="Consumer Analysis"/>
            <p:cNvSpPr txBox="1"/>
            <p:nvPr/>
          </p:nvSpPr>
          <p:spPr>
            <a:xfrm>
              <a:off x="1274713" y="3034966"/>
              <a:ext cx="2876075" cy="563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933450">
                <a:lnSpc>
                  <a:spcPct val="90000"/>
                </a:lnSpc>
                <a:spcBef>
                  <a:spcPts val="800"/>
                </a:spcBef>
                <a:defRPr sz="2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Consumer Analysis</a:t>
              </a:r>
            </a:p>
          </p:txBody>
        </p:sp>
        <p:sp>
          <p:nvSpPr>
            <p:cNvPr id="452" name="Consumer"/>
            <p:cNvSpPr txBox="1"/>
            <p:nvPr/>
          </p:nvSpPr>
          <p:spPr>
            <a:xfrm>
              <a:off x="4150788" y="3073066"/>
              <a:ext cx="2240487" cy="487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404040"/>
                  </a:solidFill>
                </a:defRPr>
              </a:lvl1pPr>
            </a:lstStyle>
            <a:p>
              <a:pPr/>
              <a:r>
                <a:t>Consumer</a:t>
              </a:r>
            </a:p>
          </p:txBody>
        </p:sp>
        <p:sp>
          <p:nvSpPr>
            <p:cNvPr id="453" name="Rounded Rectangle"/>
            <p:cNvSpPr/>
            <p:nvPr/>
          </p:nvSpPr>
          <p:spPr>
            <a:xfrm>
              <a:off x="0" y="4144605"/>
              <a:ext cx="6391275" cy="110364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54" name="Square"/>
            <p:cNvSpPr/>
            <p:nvPr/>
          </p:nvSpPr>
          <p:spPr>
            <a:xfrm>
              <a:off x="333852" y="4392926"/>
              <a:ext cx="607008" cy="607007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</a:p>
          </p:txBody>
        </p:sp>
        <p:sp>
          <p:nvSpPr>
            <p:cNvPr id="455" name="SWOT Analysis"/>
            <p:cNvSpPr txBox="1"/>
            <p:nvPr/>
          </p:nvSpPr>
          <p:spPr>
            <a:xfrm>
              <a:off x="1274713" y="4414527"/>
              <a:ext cx="2876075" cy="563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933450">
                <a:lnSpc>
                  <a:spcPct val="90000"/>
                </a:lnSpc>
                <a:spcBef>
                  <a:spcPts val="800"/>
                </a:spcBef>
                <a:defRPr sz="2100">
                  <a:solidFill>
                    <a:srgbClr val="404040"/>
                  </a:solidFill>
                </a:defRPr>
              </a:lvl1pPr>
            </a:lstStyle>
            <a:p>
              <a:pPr/>
              <a:r>
                <a:t>SWOT Analysis</a:t>
              </a:r>
            </a:p>
          </p:txBody>
        </p:sp>
        <p:sp>
          <p:nvSpPr>
            <p:cNvPr id="456" name="The Swot Analysis"/>
            <p:cNvSpPr txBox="1"/>
            <p:nvPr/>
          </p:nvSpPr>
          <p:spPr>
            <a:xfrm>
              <a:off x="4150788" y="4452627"/>
              <a:ext cx="2240487" cy="487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6802" tIns="116802" rIns="116802" bIns="116802" numCol="1" anchor="ctr">
              <a:spAutoFit/>
            </a:bodyPr>
            <a:lstStyle>
              <a:lvl1pPr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404040"/>
                  </a:solidFill>
                </a:defRPr>
              </a:lvl1pPr>
            </a:lstStyle>
            <a:p>
              <a:pPr/>
              <a:r>
                <a:t>The Swot Analysis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roup 83"/>
          <p:cNvGrpSpPr/>
          <p:nvPr/>
        </p:nvGrpSpPr>
        <p:grpSpPr>
          <a:xfrm>
            <a:off x="-1588" y="-1"/>
            <a:ext cx="12193590" cy="6861556"/>
            <a:chOff x="0" y="0"/>
            <a:chExt cx="12193589" cy="6861554"/>
          </a:xfrm>
        </p:grpSpPr>
        <p:sp>
          <p:nvSpPr>
            <p:cNvPr id="459" name="Rectangle 84"/>
            <p:cNvSpPr/>
            <p:nvPr/>
          </p:nvSpPr>
          <p:spPr>
            <a:xfrm>
              <a:off x="1588" y="-1"/>
              <a:ext cx="12192001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0" name="Oval 85"/>
            <p:cNvSpPr/>
            <p:nvPr/>
          </p:nvSpPr>
          <p:spPr>
            <a:xfrm>
              <a:off x="8763000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1" name="Oval 86"/>
            <p:cNvSpPr/>
            <p:nvPr/>
          </p:nvSpPr>
          <p:spPr>
            <a:xfrm>
              <a:off x="8763000" y="5870954"/>
              <a:ext cx="990600" cy="9906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2" name="Oval 87"/>
            <p:cNvSpPr/>
            <p:nvPr/>
          </p:nvSpPr>
          <p:spPr>
            <a:xfrm>
              <a:off x="0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3" name="Rectangle 88"/>
            <p:cNvSpPr/>
            <p:nvPr/>
          </p:nvSpPr>
          <p:spPr>
            <a:xfrm>
              <a:off x="5715000" y="402164"/>
              <a:ext cx="605525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4" name="Freeform 5"/>
            <p:cNvSpPr/>
            <p:nvPr/>
          </p:nvSpPr>
          <p:spPr>
            <a:xfrm rot="16200000">
              <a:off x="2230965" y="2801720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5" name="Freeform 5"/>
            <p:cNvSpPr/>
            <p:nvPr/>
          </p:nvSpPr>
          <p:spPr>
            <a:xfrm rot="15922489">
              <a:off x="3142074" y="1826076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6" name="Freeform 5"/>
            <p:cNvSpPr/>
            <p:nvPr/>
          </p:nvSpPr>
          <p:spPr>
            <a:xfrm>
              <a:off x="1588" y="1587"/>
              <a:ext cx="12192002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68" name="Title 1"/>
          <p:cNvSpPr txBox="1"/>
          <p:nvPr>
            <p:ph type="title"/>
          </p:nvPr>
        </p:nvSpPr>
        <p:spPr>
          <a:xfrm>
            <a:off x="1154954" y="973667"/>
            <a:ext cx="3178262" cy="102023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500"/>
            </a:lvl1pPr>
          </a:lstStyle>
          <a:p>
            <a:pPr/>
            <a:r>
              <a:t>Company/Product</a:t>
            </a:r>
          </a:p>
        </p:txBody>
      </p:sp>
      <p:sp>
        <p:nvSpPr>
          <p:cNvPr id="469" name="Content Placeholder 2"/>
          <p:cNvSpPr txBox="1"/>
          <p:nvPr>
            <p:ph type="body" sz="quarter" idx="1"/>
          </p:nvPr>
        </p:nvSpPr>
        <p:spPr>
          <a:xfrm>
            <a:off x="1154954" y="2120900"/>
            <a:ext cx="3133727" cy="38989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Company includes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History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Goals and Objectives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Branding</a:t>
            </a:r>
          </a:p>
          <a:p>
            <a:pPr lvl="1" marL="742950" indent="-285750">
              <a:defRPr sz="1600">
                <a:solidFill>
                  <a:srgbClr val="FFFFFF"/>
                </a:solidFill>
              </a:defRPr>
            </a:pPr>
            <a:r>
              <a:t>Unique Selling Points</a:t>
            </a:r>
          </a:p>
          <a:p>
            <a:pPr lvl="1" marL="742950" indent="-285750">
              <a:defRPr b="1" sz="1600">
                <a:solidFill>
                  <a:srgbClr val="FFFFFF"/>
                </a:solidFill>
              </a:defRPr>
            </a:pPr>
            <a:r>
              <a:t>And Product Information</a:t>
            </a:r>
          </a:p>
        </p:txBody>
      </p:sp>
      <p:pic>
        <p:nvPicPr>
          <p:cNvPr id="47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475" y="1342507"/>
            <a:ext cx="6251666" cy="4172985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Rectangle 9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0000FF"/>
      </a:hlink>
      <a:folHlink>
        <a:srgbClr val="FF00FF"/>
      </a:folHlink>
    </a:clrScheme>
    <a:fontScheme name="Ion Boardroo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0000FF"/>
      </a:hlink>
      <a:folHlink>
        <a:srgbClr val="FF00FF"/>
      </a:folHlink>
    </a:clrScheme>
    <a:fontScheme name="Ion Boardroo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